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3"/>
  </p:notesMasterIdLst>
  <p:sldIdLst>
    <p:sldId id="256" r:id="rId2"/>
    <p:sldId id="397" r:id="rId3"/>
    <p:sldId id="257" r:id="rId4"/>
    <p:sldId id="376" r:id="rId5"/>
    <p:sldId id="395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260" r:id="rId15"/>
    <p:sldId id="271" r:id="rId16"/>
    <p:sldId id="272" r:id="rId17"/>
    <p:sldId id="403" r:id="rId18"/>
    <p:sldId id="273" r:id="rId19"/>
    <p:sldId id="274" r:id="rId20"/>
    <p:sldId id="421" r:id="rId21"/>
    <p:sldId id="419" r:id="rId22"/>
    <p:sldId id="276" r:id="rId23"/>
    <p:sldId id="277" r:id="rId24"/>
    <p:sldId id="399" r:id="rId25"/>
    <p:sldId id="400" r:id="rId26"/>
    <p:sldId id="401" r:id="rId27"/>
    <p:sldId id="402" r:id="rId28"/>
    <p:sldId id="405" r:id="rId29"/>
    <p:sldId id="283" r:id="rId30"/>
    <p:sldId id="379" r:id="rId31"/>
    <p:sldId id="380" r:id="rId32"/>
    <p:sldId id="381" r:id="rId33"/>
    <p:sldId id="383" r:id="rId34"/>
    <p:sldId id="382" r:id="rId35"/>
    <p:sldId id="384" r:id="rId36"/>
    <p:sldId id="385" r:id="rId37"/>
    <p:sldId id="386" r:id="rId38"/>
    <p:sldId id="387" r:id="rId39"/>
    <p:sldId id="388" r:id="rId40"/>
    <p:sldId id="389" r:id="rId41"/>
    <p:sldId id="420" r:id="rId42"/>
    <p:sldId id="442" r:id="rId43"/>
    <p:sldId id="406" r:id="rId44"/>
    <p:sldId id="407" r:id="rId45"/>
    <p:sldId id="409" r:id="rId46"/>
    <p:sldId id="410" r:id="rId47"/>
    <p:sldId id="411" r:id="rId48"/>
    <p:sldId id="412" r:id="rId49"/>
    <p:sldId id="413" r:id="rId50"/>
    <p:sldId id="414" r:id="rId51"/>
    <p:sldId id="415" r:id="rId52"/>
    <p:sldId id="416" r:id="rId53"/>
    <p:sldId id="417" r:id="rId54"/>
    <p:sldId id="422" r:id="rId55"/>
    <p:sldId id="423" r:id="rId56"/>
    <p:sldId id="424" r:id="rId57"/>
    <p:sldId id="425" r:id="rId58"/>
    <p:sldId id="426" r:id="rId59"/>
    <p:sldId id="427" r:id="rId60"/>
    <p:sldId id="428" r:id="rId61"/>
    <p:sldId id="429" r:id="rId62"/>
    <p:sldId id="430" r:id="rId63"/>
    <p:sldId id="431" r:id="rId64"/>
    <p:sldId id="443" r:id="rId65"/>
    <p:sldId id="432" r:id="rId66"/>
    <p:sldId id="433" r:id="rId67"/>
    <p:sldId id="435" r:id="rId68"/>
    <p:sldId id="436" r:id="rId69"/>
    <p:sldId id="474" r:id="rId70"/>
    <p:sldId id="437" r:id="rId71"/>
    <p:sldId id="438" r:id="rId72"/>
    <p:sldId id="473" r:id="rId73"/>
    <p:sldId id="457" r:id="rId74"/>
    <p:sldId id="467" r:id="rId75"/>
    <p:sldId id="468" r:id="rId76"/>
    <p:sldId id="458" r:id="rId77"/>
    <p:sldId id="444" r:id="rId78"/>
    <p:sldId id="472" r:id="rId79"/>
    <p:sldId id="445" r:id="rId80"/>
    <p:sldId id="447" r:id="rId81"/>
    <p:sldId id="448" r:id="rId82"/>
    <p:sldId id="449" r:id="rId83"/>
    <p:sldId id="450" r:id="rId84"/>
    <p:sldId id="451" r:id="rId85"/>
    <p:sldId id="452" r:id="rId86"/>
    <p:sldId id="453" r:id="rId87"/>
    <p:sldId id="454" r:id="rId88"/>
    <p:sldId id="455" r:id="rId89"/>
    <p:sldId id="456" r:id="rId90"/>
    <p:sldId id="459" r:id="rId91"/>
    <p:sldId id="460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7F6AA7-EE81-433A-B859-C19CA2D6CE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8EE17D-B085-4B48-B7A8-990A2E22E0B3}">
      <dgm:prSet/>
      <dgm:spPr/>
      <dgm:t>
        <a:bodyPr/>
        <a:lstStyle/>
        <a:p>
          <a:pPr rtl="0"/>
          <a:r>
            <a:rPr lang="en-US" b="1" baseline="0" dirty="0" smtClean="0"/>
            <a:t>APAKAH PLAGIARISM ITU?</a:t>
          </a:r>
          <a:endParaRPr lang="en-US" b="1" baseline="0" dirty="0"/>
        </a:p>
      </dgm:t>
    </dgm:pt>
    <dgm:pt modelId="{ACF6B160-2681-4282-BE9E-A1D89C221795}" type="parTrans" cxnId="{11C44DD8-3C3D-4CD4-AEEF-16B2FE64FBF0}">
      <dgm:prSet/>
      <dgm:spPr/>
      <dgm:t>
        <a:bodyPr/>
        <a:lstStyle/>
        <a:p>
          <a:endParaRPr lang="en-US"/>
        </a:p>
      </dgm:t>
    </dgm:pt>
    <dgm:pt modelId="{21B4E6F8-FD8B-40CC-A9B7-95EC671523E0}" type="sibTrans" cxnId="{11C44DD8-3C3D-4CD4-AEEF-16B2FE64FBF0}">
      <dgm:prSet/>
      <dgm:spPr/>
      <dgm:t>
        <a:bodyPr/>
        <a:lstStyle/>
        <a:p>
          <a:endParaRPr lang="en-US"/>
        </a:p>
      </dgm:t>
    </dgm:pt>
    <dgm:pt modelId="{9C530511-491D-4992-B7FB-662BBFBBC6E2}" type="pres">
      <dgm:prSet presAssocID="{187F6AA7-EE81-433A-B859-C19CA2D6C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71F8CC-9D84-48CC-B9AC-E3C915869506}" type="pres">
      <dgm:prSet presAssocID="{AC8EE17D-B085-4B48-B7A8-990A2E22E0B3}" presName="parentText" presStyleLbl="node1" presStyleIdx="0" presStyleCnt="1" custLinFactNeighborY="667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714115-89B6-412E-BF8A-7834D8DFF0BE}" type="presOf" srcId="{AC8EE17D-B085-4B48-B7A8-990A2E22E0B3}" destId="{B471F8CC-9D84-48CC-B9AC-E3C915869506}" srcOrd="0" destOrd="0" presId="urn:microsoft.com/office/officeart/2005/8/layout/vList2"/>
    <dgm:cxn modelId="{CC7FC3F7-7C99-4BB3-B6D8-40A67BB63FFA}" type="presOf" srcId="{187F6AA7-EE81-433A-B859-C19CA2D6CE0F}" destId="{9C530511-491D-4992-B7FB-662BBFBBC6E2}" srcOrd="0" destOrd="0" presId="urn:microsoft.com/office/officeart/2005/8/layout/vList2"/>
    <dgm:cxn modelId="{11C44DD8-3C3D-4CD4-AEEF-16B2FE64FBF0}" srcId="{187F6AA7-EE81-433A-B859-C19CA2D6CE0F}" destId="{AC8EE17D-B085-4B48-B7A8-990A2E22E0B3}" srcOrd="0" destOrd="0" parTransId="{ACF6B160-2681-4282-BE9E-A1D89C221795}" sibTransId="{21B4E6F8-FD8B-40CC-A9B7-95EC671523E0}"/>
    <dgm:cxn modelId="{89ED251E-F44F-4DB0-B7EA-8E1843FD62E2}" type="presParOf" srcId="{9C530511-491D-4992-B7FB-662BBFBBC6E2}" destId="{B471F8CC-9D84-48CC-B9AC-E3C91586950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1F8CC-9D84-48CC-B9AC-E3C915869506}">
      <dsp:nvSpPr>
        <dsp:cNvPr id="0" name=""/>
        <dsp:cNvSpPr/>
      </dsp:nvSpPr>
      <dsp:spPr>
        <a:xfrm>
          <a:off x="0" y="12600"/>
          <a:ext cx="6309360" cy="44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baseline="0" dirty="0" smtClean="0"/>
            <a:t>APAKAH PLAGIARISM ITU?</a:t>
          </a:r>
          <a:endParaRPr lang="en-US" sz="1900" b="1" kern="1200" baseline="0" dirty="0"/>
        </a:p>
      </dsp:txBody>
      <dsp:txXfrm>
        <a:off x="21704" y="34304"/>
        <a:ext cx="6265952" cy="401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4AF9F-DC64-43F0-BFEC-BE8427387F7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ADE6-EDD5-4F40-9C2C-E38077753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2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ADE6-EDD5-4F40-9C2C-E38077753D7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907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55F1EC-D89B-43A5-B906-29B2C7352B1D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526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956E0-A671-444A-9D86-D866803A9D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13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956E0-A671-444A-9D86-D866803A9D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956E0-A671-444A-9D86-D866803A9D2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744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1880-D614-4895-B976-1426B0A3BBC3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14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ADE6-EDD5-4F40-9C2C-E38077753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ADE6-EDD5-4F40-9C2C-E38077753D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22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B1880-D614-4895-B976-1426B0A3BBC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72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29ADE6-EDD5-4F40-9C2C-E38077753D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956E0-A671-444A-9D86-D866803A9D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28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956E0-A671-444A-9D86-D866803A9D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0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956E0-A671-444A-9D86-D866803A9D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6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2956E0-A671-444A-9D86-D866803A9D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undsforngos.org/category/disaster-relief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7854696" cy="3505200"/>
          </a:xfrm>
        </p:spPr>
        <p:txBody>
          <a:bodyPr>
            <a:noAutofit/>
          </a:bodyPr>
          <a:lstStyle/>
          <a:p>
            <a:pPr algn="l"/>
            <a:r>
              <a:rPr lang="id-ID" sz="2800" dirty="0" smtClean="0">
                <a:solidFill>
                  <a:schemeClr val="tx1"/>
                </a:solidFill>
              </a:rPr>
              <a:t>Tim Penyusun: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</a:rPr>
              <a:t>Jito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id-ID" sz="1800" dirty="0" smtClean="0">
                <a:solidFill>
                  <a:schemeClr val="tx1"/>
                </a:solidFill>
              </a:rPr>
              <a:t>Sugardjito, Ph.D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</a:rPr>
              <a:t>Rusman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Ghazali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Ph.D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Dr. </a:t>
            </a:r>
            <a:r>
              <a:rPr lang="en-US" sz="1800" dirty="0" err="1" smtClean="0">
                <a:solidFill>
                  <a:schemeClr val="tx1"/>
                </a:solidFill>
              </a:rPr>
              <a:t>Alvian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Alvian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M.Si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err="1" smtClean="0">
                <a:solidFill>
                  <a:schemeClr val="tx1"/>
                </a:solidFill>
              </a:rPr>
              <a:t>Dr.Rosmawati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Lubis</a:t>
            </a:r>
            <a:r>
              <a:rPr lang="en-US" sz="1800" dirty="0" smtClean="0">
                <a:solidFill>
                  <a:schemeClr val="tx1"/>
                </a:solidFill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</a:rPr>
              <a:t>M.Kes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Dr. </a:t>
            </a:r>
            <a:r>
              <a:rPr lang="id-ID" sz="1800" dirty="0" smtClean="0">
                <a:solidFill>
                  <a:schemeClr val="tx1"/>
                </a:solidFill>
              </a:rPr>
              <a:t>Ucuk Darusalam, ST, MT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err="1">
                <a:solidFill>
                  <a:schemeClr val="tx1"/>
                </a:solidFill>
              </a:rPr>
              <a:t>Asep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Rahmat</a:t>
            </a:r>
            <a:r>
              <a:rPr lang="en-US" sz="1800" dirty="0">
                <a:solidFill>
                  <a:schemeClr val="tx1"/>
                </a:solidFill>
              </a:rPr>
              <a:t> Iskandar, SH.,</a:t>
            </a:r>
            <a:r>
              <a:rPr lang="en-US" sz="1800" dirty="0" err="1">
                <a:solidFill>
                  <a:schemeClr val="tx1"/>
                </a:solidFill>
              </a:rPr>
              <a:t>M.Si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  <a:endParaRPr lang="id-ID" sz="1800" dirty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</a:rPr>
              <a:t>Hendra </a:t>
            </a:r>
            <a:r>
              <a:rPr lang="en-US" sz="1800" dirty="0" err="1" smtClean="0">
                <a:solidFill>
                  <a:schemeClr val="tx1"/>
                </a:solidFill>
              </a:rPr>
              <a:t>Maujana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Saragih</a:t>
            </a:r>
            <a:r>
              <a:rPr lang="en-US" sz="1800" dirty="0" smtClean="0">
                <a:solidFill>
                  <a:schemeClr val="tx1"/>
                </a:solidFill>
              </a:rPr>
              <a:t>, S.IP., </a:t>
            </a:r>
            <a:r>
              <a:rPr lang="en-US" sz="1800" dirty="0" err="1" smtClean="0">
                <a:solidFill>
                  <a:schemeClr val="tx1"/>
                </a:solidFill>
              </a:rPr>
              <a:t>M.Si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1828800"/>
          </a:xfrm>
        </p:spPr>
        <p:txBody>
          <a:bodyPr>
            <a:noAutofit/>
          </a:bodyPr>
          <a:lstStyle/>
          <a:p>
            <a:pPr algn="ctr"/>
            <a:r>
              <a:rPr lang="id-ID" sz="5400" b="1" dirty="0" smtClean="0"/>
              <a:t>Training of </a:t>
            </a:r>
            <a:br>
              <a:rPr lang="id-ID" sz="5400" b="1" dirty="0" smtClean="0"/>
            </a:br>
            <a:r>
              <a:rPr lang="id-ID" sz="5400" b="1" dirty="0" smtClean="0"/>
              <a:t>Character Building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04800"/>
            <a:ext cx="875551" cy="914401"/>
          </a:xfrm>
          <a:prstGeom prst="rect">
            <a:avLst/>
          </a:prstGeom>
        </p:spPr>
      </p:pic>
      <p:pic>
        <p:nvPicPr>
          <p:cNvPr id="5" name="Picture 2" descr="Wrinkled-Hornb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971799"/>
            <a:ext cx="2698453" cy="32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2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</p:spPr>
        <p:txBody>
          <a:bodyPr/>
          <a:lstStyle/>
          <a:p>
            <a:r>
              <a:rPr lang="en-US" dirty="0" smtClean="0"/>
              <a:t>PRINSIP-PRINSIP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3429000"/>
          </a:xfrm>
        </p:spPr>
        <p:txBody>
          <a:bodyPr/>
          <a:lstStyle/>
          <a:p>
            <a:r>
              <a:rPr lang="en-US" sz="1800" dirty="0" smtClean="0"/>
              <a:t>MENGHARGAI MAHLUK HIDUP </a:t>
            </a:r>
          </a:p>
          <a:p>
            <a:pPr marL="0" indent="0">
              <a:buNone/>
            </a:pP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mengikuti</a:t>
            </a:r>
            <a:r>
              <a:rPr lang="en-US" sz="1800" dirty="0"/>
              <a:t> </a:t>
            </a:r>
            <a:r>
              <a:rPr lang="en-US" sz="1800" dirty="0" err="1"/>
              <a:t>aturan</a:t>
            </a:r>
            <a:r>
              <a:rPr lang="en-US" sz="1800" dirty="0"/>
              <a:t> </a:t>
            </a:r>
            <a:r>
              <a:rPr lang="en-US" sz="1800" dirty="0" err="1"/>
              <a:t>perlindungan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kesejahteraan</a:t>
            </a:r>
            <a:r>
              <a:rPr lang="en-US" sz="1800" dirty="0"/>
              <a:t> </a:t>
            </a:r>
            <a:r>
              <a:rPr lang="en-US" sz="1800" dirty="0" err="1"/>
              <a:t>satwa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memakai</a:t>
            </a:r>
            <a:r>
              <a:rPr lang="en-US" sz="1800" dirty="0"/>
              <a:t> </a:t>
            </a:r>
            <a:r>
              <a:rPr lang="en-US" sz="1800" dirty="0" err="1"/>
              <a:t>hewan</a:t>
            </a:r>
            <a:r>
              <a:rPr lang="en-US" sz="1800" dirty="0"/>
              <a:t> </a:t>
            </a:r>
            <a:r>
              <a:rPr lang="en-US" sz="1800" dirty="0" err="1"/>
              <a:t>percobaan</a:t>
            </a:r>
            <a:r>
              <a:rPr lang="en-US" sz="1800" dirty="0"/>
              <a:t>.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boleh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percobaan</a:t>
            </a:r>
            <a:r>
              <a:rPr lang="en-US" sz="1800" dirty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/>
              <a:t>menyiksa</a:t>
            </a:r>
            <a:r>
              <a:rPr lang="en-US" sz="1800" dirty="0"/>
              <a:t> </a:t>
            </a:r>
            <a:r>
              <a:rPr lang="en-US" sz="1800" dirty="0" err="1"/>
              <a:t>binatang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r>
              <a:rPr lang="en-US" sz="1800" dirty="0" err="1"/>
              <a:t>Ketika</a:t>
            </a:r>
            <a:r>
              <a:rPr lang="en-US" sz="1800" dirty="0"/>
              <a:t> </a:t>
            </a:r>
            <a:r>
              <a:rPr lang="en-US" sz="1800" dirty="0" err="1"/>
              <a:t>melakukan</a:t>
            </a:r>
            <a:r>
              <a:rPr lang="en-US" sz="1800" dirty="0"/>
              <a:t> </a:t>
            </a:r>
            <a:r>
              <a:rPr lang="en-US" sz="1800" dirty="0" err="1"/>
              <a:t>penelitian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manusia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obyeknya</a:t>
            </a:r>
            <a:r>
              <a:rPr lang="en-US" sz="1800" dirty="0"/>
              <a:t>,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meminimalkan</a:t>
            </a:r>
            <a:r>
              <a:rPr lang="en-US" sz="1800" dirty="0"/>
              <a:t> </a:t>
            </a:r>
            <a:r>
              <a:rPr lang="en-US" sz="1800" dirty="0" err="1"/>
              <a:t>risiko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memaksimalkan</a:t>
            </a:r>
            <a:r>
              <a:rPr lang="en-US" sz="1800" dirty="0"/>
              <a:t> </a:t>
            </a:r>
            <a:r>
              <a:rPr lang="en-US" sz="1800" dirty="0" err="1" smtClean="0"/>
              <a:t>kegunaannya</a:t>
            </a:r>
            <a:r>
              <a:rPr lang="en-US" sz="1800" dirty="0" smtClean="0"/>
              <a:t>...</a:t>
            </a:r>
            <a:endParaRPr lang="en-US" sz="18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27818"/>
            <a:ext cx="875551" cy="914401"/>
          </a:xfrm>
          <a:prstGeom prst="rect">
            <a:avLst/>
          </a:prstGeom>
        </p:spPr>
      </p:pic>
      <p:pic>
        <p:nvPicPr>
          <p:cNvPr id="5" name="Picture 10" descr="Lemon-1039-1-P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266971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umatranti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718" y="3733115"/>
            <a:ext cx="2645000" cy="199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6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MEMBUAT KEPUTUSAN </a:t>
            </a:r>
            <a:r>
              <a:rPr lang="en-US" sz="2400" b="1" dirty="0" smtClean="0"/>
              <a:t>YANG BERETIKA </a:t>
            </a:r>
            <a:r>
              <a:rPr lang="en-US" sz="2400" b="1" dirty="0"/>
              <a:t>DALAM RISET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79248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Peneliti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mempelajari</a:t>
            </a:r>
            <a:endParaRPr lang="en-US" sz="2400" dirty="0" smtClean="0"/>
          </a:p>
          <a:p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/>
              <a:t>menginterpretasikan</a:t>
            </a:r>
            <a:r>
              <a:rPr lang="en-US" sz="2400" dirty="0"/>
              <a:t>, </a:t>
            </a:r>
            <a:r>
              <a:rPr lang="en-US" sz="2400" dirty="0" err="1"/>
              <a:t>mengkaji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mengaplikasikan</a:t>
            </a:r>
            <a:r>
              <a:rPr lang="en-US" sz="2400" dirty="0"/>
              <a:t> </a:t>
            </a:r>
            <a:r>
              <a:rPr lang="en-US" sz="2400" dirty="0" err="1" smtClean="0"/>
              <a:t>aturan-aturan</a:t>
            </a:r>
            <a:r>
              <a:rPr lang="en-US" sz="2400" dirty="0" smtClean="0"/>
              <a:t> </a:t>
            </a:r>
            <a:r>
              <a:rPr lang="en-US" sz="2400" dirty="0" err="1" smtClean="0"/>
              <a:t>riset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kesimpulannya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bertentangan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etika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3889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48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PELANGGARAN ETIKA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protokol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 smtClean="0"/>
              <a:t>riset</a:t>
            </a:r>
            <a:r>
              <a:rPr lang="en-US" sz="2000" dirty="0" smtClean="0"/>
              <a:t>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hypertensi</a:t>
            </a:r>
            <a:r>
              <a:rPr lang="en-US" sz="2000" dirty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pengaturan</a:t>
            </a:r>
            <a:r>
              <a:rPr lang="en-US" sz="2000" dirty="0" smtClean="0"/>
              <a:t> </a:t>
            </a:r>
            <a:r>
              <a:rPr lang="en-US" sz="2000" dirty="0" err="1"/>
              <a:t>dosis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yang </a:t>
            </a:r>
            <a:r>
              <a:rPr lang="en-US" sz="2000" dirty="0" err="1"/>
              <a:t>berbeda-beda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50 </a:t>
            </a:r>
            <a:r>
              <a:rPr lang="en-US" sz="2000" dirty="0" err="1" smtClean="0"/>
              <a:t>tikus</a:t>
            </a:r>
            <a:r>
              <a:rPr lang="en-US" sz="2000" dirty="0" smtClean="0"/>
              <a:t> </a:t>
            </a:r>
            <a:r>
              <a:rPr lang="en-US" sz="2000" dirty="0" err="1"/>
              <a:t>percobaan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tes</a:t>
            </a:r>
            <a:r>
              <a:rPr lang="en-US" sz="2000" dirty="0"/>
              <a:t> </a:t>
            </a:r>
            <a:r>
              <a:rPr lang="en-US" sz="2000" dirty="0" err="1"/>
              <a:t>kimia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perilaku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pengaruh</a:t>
            </a:r>
            <a:r>
              <a:rPr lang="en-US" sz="2000" dirty="0"/>
              <a:t> </a:t>
            </a:r>
            <a:r>
              <a:rPr lang="en-US" sz="2000" dirty="0" err="1"/>
              <a:t>racun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</a:t>
            </a:r>
            <a:r>
              <a:rPr lang="en-US" sz="2000" dirty="0" smtClean="0"/>
              <a:t> </a:t>
            </a:r>
            <a:r>
              <a:rPr lang="en-US" sz="2000" dirty="0" err="1" smtClean="0"/>
              <a:t>hampir</a:t>
            </a:r>
            <a:r>
              <a:rPr lang="en-US" sz="2000" dirty="0" smtClean="0"/>
              <a:t> </a:t>
            </a:r>
            <a:r>
              <a:rPr lang="en-US" sz="2000" dirty="0" err="1" smtClean="0"/>
              <a:t>selesai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penelitiannya</a:t>
            </a:r>
            <a:r>
              <a:rPr lang="en-US" sz="2000" dirty="0" smtClean="0"/>
              <a:t>. </a:t>
            </a:r>
            <a:r>
              <a:rPr lang="en-US" sz="2000" dirty="0" err="1"/>
              <a:t>Dia</a:t>
            </a:r>
            <a:r>
              <a:rPr lang="en-US" sz="2000" dirty="0"/>
              <a:t> </a:t>
            </a:r>
            <a:r>
              <a:rPr lang="en-US" sz="2000" dirty="0" err="1"/>
              <a:t>menyuntikan</a:t>
            </a:r>
            <a:r>
              <a:rPr lang="en-US" sz="2000" dirty="0"/>
              <a:t> </a:t>
            </a:r>
            <a:r>
              <a:rPr lang="en-US" sz="2000" dirty="0" err="1"/>
              <a:t>obat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50 </a:t>
            </a:r>
            <a:r>
              <a:rPr lang="en-US" sz="2000" dirty="0" err="1"/>
              <a:t>tikus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selesai</a:t>
            </a:r>
            <a:r>
              <a:rPr lang="en-US" sz="2000" dirty="0"/>
              <a:t> </a:t>
            </a:r>
            <a:r>
              <a:rPr lang="en-US" sz="2000" dirty="0" err="1" smtClean="0"/>
              <a:t>semuanya</a:t>
            </a:r>
            <a:r>
              <a:rPr lang="en-US" sz="2000" dirty="0" smtClean="0"/>
              <a:t>,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sisa</a:t>
            </a:r>
            <a:r>
              <a:rPr lang="en-US" sz="2000" dirty="0" smtClean="0"/>
              <a:t> 5 </a:t>
            </a:r>
            <a:r>
              <a:rPr lang="en-US" sz="2000" dirty="0" err="1" smtClean="0"/>
              <a:t>tikus</a:t>
            </a:r>
            <a:r>
              <a:rPr lang="en-US" sz="2000" dirty="0" smtClean="0"/>
              <a:t>.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ditinggalkan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dia</a:t>
            </a:r>
            <a:r>
              <a:rPr lang="en-US" sz="2000" dirty="0" smtClean="0"/>
              <a:t> </a:t>
            </a:r>
            <a:r>
              <a:rPr lang="en-US" sz="2000" dirty="0" err="1" smtClean="0"/>
              <a:t>menginginkan</a:t>
            </a:r>
            <a:r>
              <a:rPr lang="en-US" sz="2000" dirty="0" smtClean="0"/>
              <a:t> cepat2 </a:t>
            </a:r>
            <a:r>
              <a:rPr lang="en-US" sz="2000" dirty="0" err="1" smtClean="0"/>
              <a:t>selesai</a:t>
            </a:r>
            <a:r>
              <a:rPr lang="en-US" sz="2000" dirty="0" smtClean="0"/>
              <a:t> </a:t>
            </a:r>
            <a:r>
              <a:rPr lang="en-US" sz="2000" dirty="0" err="1"/>
              <a:t>supaya</a:t>
            </a:r>
            <a:r>
              <a:rPr lang="en-US" sz="2000" dirty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berlibur</a:t>
            </a:r>
            <a:r>
              <a:rPr lang="en-US" sz="2000" dirty="0" smtClean="0"/>
              <a:t>. </a:t>
            </a:r>
            <a:r>
              <a:rPr lang="en-US" sz="2000" dirty="0" err="1" smtClean="0"/>
              <a:t>tamasya</a:t>
            </a:r>
            <a:r>
              <a:rPr lang="en-US" sz="2000" dirty="0" smtClean="0"/>
              <a:t>. 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penelitiannya</a:t>
            </a:r>
            <a:r>
              <a:rPr lang="en-US" sz="2000" dirty="0" smtClean="0"/>
              <a:t> data </a:t>
            </a:r>
            <a:r>
              <a:rPr lang="en-US" sz="2000" dirty="0" err="1" smtClean="0"/>
              <a:t>nya</a:t>
            </a:r>
            <a:r>
              <a:rPr lang="en-US" sz="2000" dirty="0" smtClean="0"/>
              <a:t> </a:t>
            </a:r>
            <a:r>
              <a:rPr lang="en-US" sz="2000" dirty="0" err="1" smtClean="0"/>
              <a:t>diekstrapolasi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50 </a:t>
            </a:r>
            <a:r>
              <a:rPr lang="en-US" sz="2000" dirty="0" err="1" smtClean="0"/>
              <a:t>tikus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disyaratkan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/>
              <a:t>etika</a:t>
            </a:r>
            <a:r>
              <a:rPr lang="en-US" sz="2000" dirty="0"/>
              <a:t> </a:t>
            </a:r>
            <a:r>
              <a:rPr lang="en-US" sz="2000" dirty="0" err="1"/>
              <a:t>riset</a:t>
            </a:r>
            <a:r>
              <a:rPr lang="en-US" sz="2000" dirty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/</a:t>
            </a:r>
            <a:r>
              <a:rPr lang="en-US" sz="2000" dirty="0" err="1" smtClean="0"/>
              <a:t>peneliti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 smtClean="0"/>
              <a:t>pelanggaran</a:t>
            </a:r>
            <a:r>
              <a:rPr lang="en-US" sz="2000" dirty="0" smtClean="0"/>
              <a:t> </a:t>
            </a:r>
            <a:r>
              <a:rPr lang="en-US" sz="2000" dirty="0" err="1" smtClean="0"/>
              <a:t>etika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/>
              <a:t>memanipulasi</a:t>
            </a:r>
            <a:r>
              <a:rPr lang="en-US" sz="2000" dirty="0"/>
              <a:t> data. </a:t>
            </a:r>
            <a:r>
              <a:rPr lang="en-US" sz="2000" dirty="0" err="1" smtClean="0"/>
              <a:t>Kejadian</a:t>
            </a:r>
            <a:r>
              <a:rPr lang="en-US" sz="2000" dirty="0" smtClean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disebut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 smtClean="0"/>
              <a:t>manipulasi</a:t>
            </a:r>
            <a:r>
              <a:rPr lang="en-US" sz="2000" dirty="0" smtClean="0"/>
              <a:t>/</a:t>
            </a:r>
            <a:r>
              <a:rPr lang="en-US" sz="2000" dirty="0" err="1" smtClean="0"/>
              <a:t>rekayasa</a:t>
            </a:r>
            <a:r>
              <a:rPr lang="en-US" sz="2000" dirty="0" smtClean="0"/>
              <a:t> data, </a:t>
            </a:r>
            <a:r>
              <a:rPr lang="en-US" sz="2000" dirty="0" err="1" smtClean="0"/>
              <a:t>penipuan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plagiarism.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0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401762"/>
          </a:xfrm>
        </p:spPr>
        <p:txBody>
          <a:bodyPr/>
          <a:lstStyle/>
          <a:p>
            <a:r>
              <a:rPr lang="en-US" dirty="0" smtClean="0"/>
              <a:t>TINDAKAN YANG TIDAK ETIS TETAPI BUKAN PELANGGARAN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62200"/>
            <a:ext cx="7924800" cy="3352800"/>
          </a:xfrm>
        </p:spPr>
        <p:txBody>
          <a:bodyPr/>
          <a:lstStyle/>
          <a:p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diingat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tindakan</a:t>
            </a:r>
            <a:r>
              <a:rPr lang="en-US" sz="2400" dirty="0" smtClean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etis</a:t>
            </a:r>
            <a:r>
              <a:rPr lang="en-US" sz="2400" dirty="0"/>
              <a:t> yang </a:t>
            </a: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/>
              <a:t>ketidaktahuan</a:t>
            </a:r>
            <a:r>
              <a:rPr lang="en-US" sz="2400" dirty="0"/>
              <a:t>, </a:t>
            </a:r>
            <a:r>
              <a:rPr lang="en-US" sz="2400" dirty="0" err="1"/>
              <a:t>ketidak</a:t>
            </a:r>
            <a:r>
              <a:rPr lang="en-US" sz="2400" dirty="0"/>
              <a:t> </a:t>
            </a:r>
            <a:r>
              <a:rPr lang="en-US" sz="2400" dirty="0" err="1"/>
              <a:t>rapihan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pencatatan</a:t>
            </a:r>
            <a:r>
              <a:rPr lang="en-US" sz="2400" dirty="0"/>
              <a:t> data, </a:t>
            </a:r>
            <a:r>
              <a:rPr lang="en-US" sz="2400" dirty="0" err="1"/>
              <a:t>salah</a:t>
            </a:r>
            <a:r>
              <a:rPr lang="en-US" sz="2400" dirty="0"/>
              <a:t> </a:t>
            </a:r>
            <a:r>
              <a:rPr lang="en-US" sz="2400" dirty="0" err="1"/>
              <a:t>penghitungan</a:t>
            </a:r>
            <a:r>
              <a:rPr lang="en-US" sz="2400" dirty="0"/>
              <a:t>, bias, </a:t>
            </a:r>
            <a:r>
              <a:rPr lang="en-US" sz="2400" dirty="0" err="1" smtClean="0"/>
              <a:t>bahkan</a:t>
            </a:r>
            <a:r>
              <a:rPr lang="en-US" sz="2400" dirty="0" smtClean="0"/>
              <a:t> </a:t>
            </a:r>
            <a:r>
              <a:rPr lang="en-US" sz="2400" dirty="0" err="1"/>
              <a:t>kecerobohan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etik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err="1" smtClean="0"/>
              <a:t>Ketidaksamaan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/>
              <a:t>metoda</a:t>
            </a:r>
            <a:r>
              <a:rPr lang="en-US" sz="2400" dirty="0"/>
              <a:t> </a:t>
            </a:r>
            <a:r>
              <a:rPr lang="en-US" sz="2400" dirty="0" err="1"/>
              <a:t>riset</a:t>
            </a:r>
            <a:r>
              <a:rPr lang="en-US" sz="2400" dirty="0"/>
              <a:t>, </a:t>
            </a:r>
            <a:r>
              <a:rPr lang="en-US" sz="2400" dirty="0" err="1"/>
              <a:t>prosedur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</a:t>
            </a:r>
            <a:r>
              <a:rPr lang="en-US" sz="2400" dirty="0" err="1"/>
              <a:t>etik</a:t>
            </a:r>
            <a:r>
              <a:rPr lang="en-US" sz="2400" dirty="0"/>
              <a:t> </a:t>
            </a:r>
            <a:r>
              <a:rPr lang="en-US" sz="2400" dirty="0" err="1"/>
              <a:t>penelitian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1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Etika Penulisan Ilmiah</a:t>
            </a:r>
            <a:endParaRPr lang="en-US" dirty="0"/>
          </a:p>
        </p:txBody>
      </p:sp>
      <p:pic>
        <p:nvPicPr>
          <p:cNvPr id="8194" name="Picture 2" descr="http://www.quotesvalley.com/images/57/honesty-is-the-best-policy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805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0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arm1.static.flickr.com/39/101561441_3761c02d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04735294"/>
              </p:ext>
            </p:extLst>
          </p:nvPr>
        </p:nvGraphicFramePr>
        <p:xfrm>
          <a:off x="228600" y="457200"/>
          <a:ext cx="630936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220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0" y="1295400"/>
            <a:ext cx="4419600" cy="530701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2000" dirty="0" err="1" smtClean="0"/>
              <a:t>Memaparkan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pemikiran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atau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gagasan</a:t>
            </a:r>
            <a:r>
              <a:rPr lang="en-US" altLang="en-US" sz="2000" dirty="0" smtClean="0"/>
              <a:t>/ idea orang lain </a:t>
            </a:r>
            <a:r>
              <a:rPr lang="en-US" altLang="en-US" sz="2000" dirty="0" err="1" smtClean="0"/>
              <a:t>sebagai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miliknya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sendiri</a:t>
            </a:r>
            <a:r>
              <a:rPr lang="en-US" altLang="en-US" sz="2000" dirty="0" smtClean="0"/>
              <a:t>.</a:t>
            </a:r>
          </a:p>
          <a:p>
            <a:endParaRPr lang="en-US" altLang="en-US" sz="2000" dirty="0" smtClean="0"/>
          </a:p>
          <a:p>
            <a:r>
              <a:rPr lang="en-US" altLang="en-US" sz="2000" dirty="0" err="1" smtClean="0"/>
              <a:t>Menggunakan</a:t>
            </a:r>
            <a:r>
              <a:rPr lang="en-US" altLang="en-US" sz="2000" dirty="0" smtClean="0"/>
              <a:t> kata-kata </a:t>
            </a:r>
            <a:r>
              <a:rPr lang="en-US" altLang="en-US" sz="2000" dirty="0" err="1" smtClean="0"/>
              <a:t>atau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kalimat</a:t>
            </a:r>
            <a:r>
              <a:rPr lang="en-US" altLang="en-US" sz="2000" dirty="0" smtClean="0"/>
              <a:t> orang lain </a:t>
            </a:r>
            <a:r>
              <a:rPr lang="en-US" altLang="en-US" sz="2000" dirty="0" err="1" smtClean="0"/>
              <a:t>tanpa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mensitasi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secara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benar</a:t>
            </a:r>
            <a:endParaRPr lang="en-US" alt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2860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cltlblog.files.wordpress.com/2009/08/writing-to-reach-yo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96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/>
              <a:t>Strategi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menghindari</a:t>
            </a:r>
            <a:r>
              <a:rPr lang="en-US" sz="2800" b="1" dirty="0" smtClean="0"/>
              <a:t> Plagiarism</a:t>
            </a:r>
            <a:endParaRPr lang="en-US" sz="2800" b="1" dirty="0"/>
          </a:p>
        </p:txBody>
      </p:sp>
      <p:sp>
        <p:nvSpPr>
          <p:cNvPr id="10244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33400" y="1676400"/>
            <a:ext cx="75438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2000" b="1" dirty="0" err="1" smtClean="0">
                <a:solidFill>
                  <a:schemeClr val="accent1"/>
                </a:solidFill>
              </a:rPr>
              <a:t>Mempelajari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1"/>
                </a:solidFill>
              </a:rPr>
              <a:t>mengapa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1"/>
                </a:solidFill>
              </a:rPr>
              <a:t>sampai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1"/>
                </a:solidFill>
              </a:rPr>
              <a:t>terjadi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plagiarism</a:t>
            </a:r>
          </a:p>
          <a:p>
            <a:endParaRPr lang="en-US" altLang="en-US" sz="2000" b="1" dirty="0" smtClean="0">
              <a:solidFill>
                <a:schemeClr val="accent1"/>
              </a:solidFill>
            </a:endParaRPr>
          </a:p>
          <a:p>
            <a:r>
              <a:rPr lang="en-US" altLang="en-US" sz="2000" b="1" dirty="0" err="1" smtClean="0">
                <a:solidFill>
                  <a:schemeClr val="accent1"/>
                </a:solidFill>
              </a:rPr>
              <a:t>Mengetahui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1"/>
                </a:solidFill>
              </a:rPr>
              <a:t>jenis-jenis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1"/>
                </a:solidFill>
              </a:rPr>
              <a:t>atau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altLang="en-US" sz="2000" b="1" dirty="0" err="1" smtClean="0">
                <a:solidFill>
                  <a:schemeClr val="accent1"/>
                </a:solidFill>
              </a:rPr>
              <a:t>tipe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plagiarism</a:t>
            </a:r>
          </a:p>
          <a:p>
            <a:endParaRPr lang="en-US" altLang="en-US" sz="2000" b="1" dirty="0" smtClean="0">
              <a:solidFill>
                <a:schemeClr val="accent1"/>
              </a:solidFill>
            </a:endParaRPr>
          </a:p>
          <a:p>
            <a:r>
              <a:rPr lang="en-US" altLang="en-US" sz="2000" b="1" dirty="0" err="1" smtClean="0">
                <a:solidFill>
                  <a:schemeClr val="accent1"/>
                </a:solidFill>
              </a:rPr>
              <a:t>Pencegahan</a:t>
            </a:r>
            <a:r>
              <a:rPr lang="en-US" altLang="en-US" sz="2000" b="1" dirty="0" smtClean="0">
                <a:solidFill>
                  <a:schemeClr val="accent1"/>
                </a:solidFill>
              </a:rPr>
              <a:t> plagiarism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67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 BERAPA </a:t>
            </a:r>
            <a:r>
              <a:rPr lang="en-US" dirty="0" err="1" smtClean="0"/>
              <a:t>Macam</a:t>
            </a:r>
            <a:r>
              <a:rPr lang="en-US" dirty="0" smtClean="0"/>
              <a:t> plagiarism?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Disengaja</a:t>
            </a:r>
            <a:endParaRPr lang="en-US" sz="3200" dirty="0" smtClean="0"/>
          </a:p>
          <a:p>
            <a:r>
              <a:rPr lang="en-US" sz="3200" dirty="0" err="1" smtClean="0"/>
              <a:t>Disengaja</a:t>
            </a:r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9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Plagiarism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disengaja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en-US" sz="2400" dirty="0" err="1" smtClean="0"/>
              <a:t>Ketidak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mampuan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menulis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baik</a:t>
            </a:r>
            <a:r>
              <a:rPr lang="en-US" altLang="en-US" sz="2400" dirty="0" smtClean="0"/>
              <a:t> (Paraphrasing poorly): </a:t>
            </a:r>
            <a:r>
              <a:rPr lang="en-US" altLang="en-US" sz="2400" dirty="0" err="1" smtClean="0"/>
              <a:t>mengubah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beberapa</a:t>
            </a:r>
            <a:r>
              <a:rPr lang="en-US" altLang="en-US" sz="2400" dirty="0" smtClean="0"/>
              <a:t> kata-kata </a:t>
            </a:r>
            <a:r>
              <a:rPr lang="en-US" altLang="en-US" sz="2400" dirty="0" err="1" smtClean="0"/>
              <a:t>tanpa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mengubah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susunan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kalimat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aseli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mengubah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susunan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kalimat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tanpa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mengubah</a:t>
            </a:r>
            <a:r>
              <a:rPr lang="en-US" altLang="en-US" sz="2400" dirty="0" smtClean="0"/>
              <a:t> kata-kata.   </a:t>
            </a:r>
          </a:p>
          <a:p>
            <a:r>
              <a:rPr lang="en-US" altLang="en-US" sz="2400" dirty="0" err="1" smtClean="0"/>
              <a:t>Kesalahan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menyalin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hasil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kesimpulan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penelitian</a:t>
            </a:r>
            <a:r>
              <a:rPr lang="en-US" altLang="en-US" sz="2400" dirty="0" smtClean="0"/>
              <a:t> orang lain. (Quoting poorly)</a:t>
            </a:r>
          </a:p>
          <a:p>
            <a:r>
              <a:rPr lang="en-US" altLang="en-US" sz="2400" dirty="0" err="1" smtClean="0"/>
              <a:t>Tidak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lengkap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mensitasi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hasil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penelitian</a:t>
            </a:r>
            <a:r>
              <a:rPr lang="en-US" altLang="en-US" sz="2400" dirty="0" smtClean="0"/>
              <a:t> orang lain (Citing poorly)</a:t>
            </a:r>
          </a:p>
          <a:p>
            <a:endParaRPr lang="en-US" altLang="en-US" dirty="0" smtClean="0"/>
          </a:p>
          <a:p>
            <a:pPr>
              <a:buFont typeface="Wingdings" pitchFamily="2" charset="2"/>
              <a:buNone/>
            </a:pPr>
            <a:r>
              <a:rPr lang="en-US" altLang="en-US" sz="1200" dirty="0" smtClean="0"/>
              <a:t>MLA handbook for writers of research papers. (7</a:t>
            </a:r>
            <a:r>
              <a:rPr lang="en-US" altLang="en-US" sz="1200" baseline="30000" dirty="0" smtClean="0"/>
              <a:t>th</a:t>
            </a:r>
            <a:r>
              <a:rPr lang="en-US" altLang="en-US" sz="1200" dirty="0" smtClean="0"/>
              <a:t> ed.). The Modern Language Association of America. New York: 2009. Print.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7" y="280325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Plagiarism yang </a:t>
            </a:r>
            <a:r>
              <a:rPr lang="en-US" dirty="0" err="1" smtClean="0"/>
              <a:t>disengaja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752600"/>
            <a:ext cx="7467600" cy="43434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000" dirty="0" err="1" smtClean="0"/>
              <a:t>Memaparkan</a:t>
            </a:r>
            <a:r>
              <a:rPr lang="en-US" altLang="en-US" sz="2000" dirty="0" smtClean="0"/>
              <a:t>   </a:t>
            </a:r>
            <a:r>
              <a:rPr lang="en-US" altLang="en-US" sz="2000" dirty="0" err="1" smtClean="0"/>
              <a:t>tulisan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makalah</a:t>
            </a:r>
            <a:r>
              <a:rPr lang="en-US" altLang="en-US" sz="2000" dirty="0" smtClean="0"/>
              <a:t> orang lain yang </a:t>
            </a:r>
            <a:r>
              <a:rPr lang="en-US" altLang="en-US" sz="2000" dirty="0" err="1" smtClean="0"/>
              <a:t>belum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jadi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internet</a:t>
            </a:r>
            <a:r>
              <a:rPr lang="en-US" altLang="en-US" sz="2000" dirty="0"/>
              <a:t> </a:t>
            </a:r>
            <a:r>
              <a:rPr lang="en-US" altLang="en-US" sz="2000" dirty="0" err="1" smtClean="0"/>
              <a:t>atau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sumber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pustaka</a:t>
            </a:r>
            <a:r>
              <a:rPr lang="en-US" altLang="en-US" sz="2000" dirty="0" smtClean="0"/>
              <a:t> yang lain.</a:t>
            </a:r>
          </a:p>
          <a:p>
            <a:r>
              <a:rPr lang="en-US" altLang="en-US" sz="2000" dirty="0" err="1" smtClean="0"/>
              <a:t>Meng</a:t>
            </a:r>
            <a:r>
              <a:rPr lang="en-US" altLang="en-US" sz="2000" dirty="0" smtClean="0"/>
              <a:t>-copy </a:t>
            </a:r>
            <a:r>
              <a:rPr lang="en-US" altLang="en-US" sz="2000" dirty="0" err="1" smtClean="0"/>
              <a:t>tulisan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makalah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internet, </a:t>
            </a:r>
            <a:r>
              <a:rPr lang="en-US" altLang="en-US" sz="2000" dirty="0" err="1" smtClean="0"/>
              <a:t>pustaka</a:t>
            </a:r>
            <a:r>
              <a:rPr lang="en-US" altLang="en-US" sz="2000" dirty="0" smtClean="0"/>
              <a:t> on-line, data base </a:t>
            </a:r>
            <a:r>
              <a:rPr lang="en-US" altLang="en-US" sz="2000" dirty="0" err="1" smtClean="0"/>
              <a:t>elektronik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tanpa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memberitahu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sumbernya</a:t>
            </a:r>
            <a:r>
              <a:rPr lang="en-US" altLang="en-US" sz="2000" dirty="0" smtClean="0"/>
              <a:t>.</a:t>
            </a:r>
          </a:p>
          <a:p>
            <a:r>
              <a:rPr lang="en-US" altLang="en-US" sz="2000" dirty="0" smtClean="0"/>
              <a:t>Copy paste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beberapa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sumber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tulisan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untuk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membuat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makalah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tulisan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baru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tanpa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menyebut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sumbernya</a:t>
            </a:r>
            <a:r>
              <a:rPr lang="en-US" altLang="en-US" sz="2000" dirty="0" smtClean="0"/>
              <a:t> ..</a:t>
            </a:r>
          </a:p>
          <a:p>
            <a:r>
              <a:rPr lang="en-US" altLang="en-US" sz="2000" dirty="0" err="1" smtClean="0"/>
              <a:t>Memakai</a:t>
            </a:r>
            <a:r>
              <a:rPr lang="en-US" altLang="en-US" sz="2000" dirty="0" smtClean="0"/>
              <a:t>  idea </a:t>
            </a:r>
            <a:r>
              <a:rPr lang="en-US" altLang="en-US" sz="2000" dirty="0" err="1" smtClean="0"/>
              <a:t>dari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mahasiswa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tanpa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memberi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kredit</a:t>
            </a:r>
            <a:r>
              <a:rPr lang="en-US" altLang="en-US" sz="2000" dirty="0" smtClean="0"/>
              <a:t>/</a:t>
            </a:r>
            <a:r>
              <a:rPr lang="en-US" altLang="en-US" sz="2000" dirty="0" err="1" smtClean="0"/>
              <a:t>menyebut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sumbernya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pPr>
              <a:buFont typeface="Wingdings" pitchFamily="2" charset="2"/>
              <a:buNone/>
            </a:pPr>
            <a:r>
              <a:rPr lang="en-US" altLang="en-US" sz="1100" dirty="0" smtClean="0"/>
              <a:t>MLA handbook for writers of research papers. (7</a:t>
            </a:r>
            <a:r>
              <a:rPr lang="en-US" altLang="en-US" sz="1100" baseline="30000" dirty="0" smtClean="0"/>
              <a:t>th</a:t>
            </a:r>
            <a:r>
              <a:rPr lang="en-US" altLang="en-US" sz="1100" dirty="0" smtClean="0"/>
              <a:t> ed.). The Modern Language Association of America. New York: 2009. Print.  </a:t>
            </a:r>
          </a:p>
          <a:p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vitae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Name: </a:t>
            </a:r>
            <a:r>
              <a:rPr lang="en-US" sz="2400" dirty="0" err="1" smtClean="0"/>
              <a:t>Jito</a:t>
            </a:r>
            <a:r>
              <a:rPr lang="en-US" sz="2400" dirty="0" smtClean="0"/>
              <a:t> </a:t>
            </a:r>
            <a:r>
              <a:rPr lang="en-US" sz="2400" dirty="0" err="1" smtClean="0"/>
              <a:t>Sugardjito</a:t>
            </a:r>
            <a:r>
              <a:rPr lang="en-US" sz="2400" dirty="0" smtClean="0"/>
              <a:t>, </a:t>
            </a:r>
            <a:r>
              <a:rPr lang="en-US" sz="2400" dirty="0" err="1" smtClean="0"/>
              <a:t>Ph.D</a:t>
            </a:r>
            <a:endParaRPr lang="en-US" sz="2400" dirty="0" smtClean="0"/>
          </a:p>
          <a:p>
            <a:r>
              <a:rPr lang="en-US" sz="2400" dirty="0" smtClean="0"/>
              <a:t>Graduate , Faculty of Biology 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Nasional</a:t>
            </a:r>
            <a:r>
              <a:rPr lang="en-US" sz="2400" dirty="0" smtClean="0"/>
              <a:t> 1977</a:t>
            </a:r>
          </a:p>
          <a:p>
            <a:r>
              <a:rPr lang="en-US" sz="2400" dirty="0" smtClean="0"/>
              <a:t>Post Graduate, Faculty of Mathematics and Sciences, Utrecht University, the Netherlands  1986</a:t>
            </a:r>
          </a:p>
          <a:p>
            <a:r>
              <a:rPr lang="en-US" sz="2400" dirty="0" smtClean="0"/>
              <a:t>Expertise:</a:t>
            </a:r>
          </a:p>
          <a:p>
            <a:r>
              <a:rPr lang="en-US" sz="2400" dirty="0" err="1" smtClean="0"/>
              <a:t>Behaviour</a:t>
            </a:r>
            <a:r>
              <a:rPr lang="en-US" sz="2400" dirty="0" smtClean="0"/>
              <a:t> and Ecology of non-human primates</a:t>
            </a:r>
          </a:p>
          <a:p>
            <a:r>
              <a:rPr lang="en-US" sz="2400" dirty="0" smtClean="0"/>
              <a:t>Protected Area Management and Biodiversity Conservation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889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992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630362"/>
          </a:xfrm>
        </p:spPr>
        <p:txBody>
          <a:bodyPr/>
          <a:lstStyle/>
          <a:p>
            <a:pPr algn="ctr"/>
            <a:r>
              <a:rPr lang="en-US" sz="4400" dirty="0"/>
              <a:t>BERAPA TIPE PLAGIARISM?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7924800" cy="3505200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200" dirty="0" err="1" smtClean="0"/>
              <a:t>Apakah</a:t>
            </a:r>
            <a:r>
              <a:rPr lang="en-US" sz="3200" dirty="0" smtClean="0"/>
              <a:t> </a:t>
            </a:r>
            <a:r>
              <a:rPr lang="en-US" sz="3200" dirty="0" err="1" smtClean="0"/>
              <a:t>anda</a:t>
            </a:r>
            <a:r>
              <a:rPr lang="en-US" sz="3200" dirty="0" smtClean="0"/>
              <a:t> </a:t>
            </a:r>
            <a:r>
              <a:rPr lang="en-US" sz="3200" dirty="0" err="1" smtClean="0"/>
              <a:t>mencuri</a:t>
            </a:r>
            <a:r>
              <a:rPr lang="en-US" sz="3200" dirty="0" smtClean="0"/>
              <a:t> </a:t>
            </a:r>
            <a:r>
              <a:rPr lang="en-US" sz="3200" dirty="0" err="1" smtClean="0"/>
              <a:t>Hak</a:t>
            </a:r>
            <a:r>
              <a:rPr lang="en-US" sz="3200" dirty="0" smtClean="0"/>
              <a:t> </a:t>
            </a:r>
            <a:r>
              <a:rPr lang="en-US" sz="3200" dirty="0" err="1" smtClean="0"/>
              <a:t>Kekayaan</a:t>
            </a:r>
            <a:r>
              <a:rPr lang="en-US" sz="3200" dirty="0" smtClean="0"/>
              <a:t> </a:t>
            </a:r>
            <a:r>
              <a:rPr lang="en-US" sz="3200" dirty="0" err="1" smtClean="0"/>
              <a:t>Intelektual</a:t>
            </a:r>
            <a:r>
              <a:rPr lang="en-US" sz="3200" dirty="0" smtClean="0"/>
              <a:t>?</a:t>
            </a:r>
          </a:p>
          <a:p>
            <a:pPr marL="0" indent="0" algn="ctr">
              <a:buNone/>
            </a:pPr>
            <a:r>
              <a:rPr lang="en-US" sz="3200" dirty="0" smtClean="0"/>
              <a:t>(HAKI 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93972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ttp://bellevuecollege.edu/writinglab/writin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286000"/>
            <a:ext cx="5334000" cy="9874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The Five Types of Plagiarism</a:t>
            </a:r>
          </a:p>
        </p:txBody>
      </p:sp>
      <p:sp>
        <p:nvSpPr>
          <p:cNvPr id="8196" name="Subtitle 2"/>
          <p:cNvSpPr>
            <a:spLocks noGrp="1"/>
          </p:cNvSpPr>
          <p:nvPr>
            <p:ph type="body" idx="1"/>
          </p:nvPr>
        </p:nvSpPr>
        <p:spPr>
          <a:xfrm>
            <a:off x="2286000" y="5105400"/>
            <a:ext cx="6172200" cy="1371600"/>
          </a:xfrm>
        </p:spPr>
        <p:txBody>
          <a:bodyPr/>
          <a:lstStyle/>
          <a:p>
            <a:pPr algn="ctr"/>
            <a:r>
              <a:rPr lang="en-US" altLang="en-US" sz="2800" smtClean="0">
                <a:solidFill>
                  <a:schemeClr val="bg1"/>
                </a:solidFill>
              </a:rPr>
              <a:t>Are You Stealing Intellectual Property?</a:t>
            </a:r>
          </a:p>
          <a:p>
            <a:pPr algn="ctr"/>
            <a:r>
              <a:rPr lang="en-US" altLang="en-US" sz="1100" smtClean="0">
                <a:solidFill>
                  <a:schemeClr val="bg1"/>
                </a:solidFill>
              </a:rPr>
              <a:t>Adapted from Instructor Theresa Ireton’s in-class presentation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849" y="22859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9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1"/>
                </a:solidFill>
              </a:rPr>
              <a:t>Tipe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pertama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dari</a:t>
            </a:r>
            <a:r>
              <a:rPr lang="en-US" dirty="0" smtClean="0">
                <a:solidFill>
                  <a:schemeClr val="tx1"/>
                </a:solidFill>
              </a:rPr>
              <a:t> plagiarism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altLang="en-US" sz="2000" dirty="0" smtClean="0">
                <a:latin typeface="Franklin Gothic Heavy" pitchFamily="34" charset="0"/>
                <a:cs typeface="Times New Roman" pitchFamily="18" charset="0"/>
              </a:rPr>
              <a:t>Plagiarism kata-kata</a:t>
            </a:r>
          </a:p>
          <a:p>
            <a:pPr lvl="1"/>
            <a:r>
              <a:rPr lang="en-US" altLang="en-US" sz="2000" dirty="0" err="1" smtClean="0">
                <a:cs typeface="Times New Roman" pitchFamily="18" charset="0"/>
              </a:rPr>
              <a:t>Memakai</a:t>
            </a:r>
            <a:r>
              <a:rPr lang="en-US" altLang="en-US" sz="2000" dirty="0" smtClean="0">
                <a:cs typeface="Times New Roman" pitchFamily="18" charset="0"/>
              </a:rPr>
              <a:t> kata-kata yang </a:t>
            </a:r>
            <a:r>
              <a:rPr lang="en-US" altLang="en-US" sz="2000" dirty="0" err="1" smtClean="0">
                <a:cs typeface="Times New Roman" pitchFamily="18" charset="0"/>
              </a:rPr>
              <a:t>persis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sama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dengan</a:t>
            </a:r>
            <a:r>
              <a:rPr lang="en-US" altLang="en-US" sz="2000" dirty="0" smtClean="0">
                <a:cs typeface="Times New Roman" pitchFamily="18" charset="0"/>
              </a:rPr>
              <a:t> yang </a:t>
            </a:r>
            <a:r>
              <a:rPr lang="en-US" altLang="en-US" sz="2000" dirty="0" err="1" smtClean="0">
                <a:cs typeface="Times New Roman" pitchFamily="18" charset="0"/>
              </a:rPr>
              <a:t>telah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digunakan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oleh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penulis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sebelumnya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tanpa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menyebutkan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asal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tulisan</a:t>
            </a:r>
            <a:r>
              <a:rPr lang="en-US" altLang="en-US" sz="2000" dirty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atau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siapa</a:t>
            </a:r>
            <a:r>
              <a:rPr lang="en-US" altLang="en-US" sz="2000" dirty="0" smtClean="0"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cs typeface="Times New Roman" pitchFamily="18" charset="0"/>
              </a:rPr>
              <a:t>penulisnya</a:t>
            </a:r>
            <a:endParaRPr lang="en-US" altLang="en-US" sz="2000" dirty="0" smtClean="0">
              <a:cs typeface="Times New Roman" pitchFamily="18" charset="0"/>
            </a:endParaRPr>
          </a:p>
          <a:p>
            <a:pPr lvl="1"/>
            <a:r>
              <a:rPr lang="en-US" altLang="en-US" sz="2000" dirty="0" smtClean="0">
                <a:cs typeface="Times New Roman" pitchFamily="18" charset="0"/>
              </a:rPr>
              <a:t>CONTOH:</a:t>
            </a:r>
          </a:p>
          <a:p>
            <a:pPr lvl="1"/>
            <a:r>
              <a:rPr lang="en-US" altLang="en-US" sz="2000" b="1" dirty="0" smtClean="0">
                <a:cs typeface="Times New Roman" pitchFamily="18" charset="0"/>
              </a:rPr>
              <a:t>Incorrect</a:t>
            </a:r>
          </a:p>
          <a:p>
            <a:pPr lvl="2"/>
            <a:r>
              <a:rPr lang="en-US" altLang="en-US" sz="2000" dirty="0" smtClean="0">
                <a:cs typeface="Times New Roman" pitchFamily="18" charset="0"/>
              </a:rPr>
              <a:t>Plagiarism is the reproduction of someone else’s words, ideas or findings and presenting them as one’s own without proper acknowledgement.</a:t>
            </a:r>
          </a:p>
          <a:p>
            <a:pPr lvl="1"/>
            <a:r>
              <a:rPr lang="en-US" altLang="en-US" sz="2000" b="1" dirty="0" smtClean="0">
                <a:cs typeface="Times New Roman" pitchFamily="18" charset="0"/>
              </a:rPr>
              <a:t>Correct</a:t>
            </a:r>
          </a:p>
          <a:p>
            <a:pPr lvl="2"/>
            <a:r>
              <a:rPr lang="en-US" altLang="en-US" sz="2000" dirty="0" smtClean="0">
                <a:cs typeface="Times New Roman" pitchFamily="18" charset="0"/>
              </a:rPr>
              <a:t>Plagiarism is the “reproduction of someone else’s words, ideas or findings and presenting them as one’s own without proper acknowledgement” (Undergraduate Course Handbook: 2008, p.24) </a:t>
            </a:r>
          </a:p>
          <a:p>
            <a:pPr lvl="1"/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88" y="2837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plagiarism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itchFamily="34" charset="0"/>
                <a:cs typeface="Times New Roman" pitchFamily="18" charset="0"/>
              </a:rPr>
              <a:t>Plagiarism structure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Franklin Gothic Heavy" pitchFamily="34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Menggunakan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pernyataan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orang lain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merubah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susunan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kalimat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ataupun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pilihan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kata-kata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walaupun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menyebut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sumbernya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Menggunakan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pernyataan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orang lain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dengan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mempertahankan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susunan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kalimat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aseli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walaupun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menyebut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sumbernya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cs typeface="Times New Roman" pitchFamily="18" charset="0"/>
              </a:rPr>
              <a:t>. 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3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Tipe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tiga</a:t>
            </a:r>
            <a:r>
              <a:rPr lang="en-US" b="1" dirty="0" smtClean="0"/>
              <a:t> plagiarism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>
                <a:latin typeface="Franklin Gothic Heavy" pitchFamily="34" charset="0"/>
                <a:cs typeface="Times New Roman" pitchFamily="18" charset="0"/>
              </a:rPr>
              <a:t>Plagiarism idea</a:t>
            </a:r>
            <a:r>
              <a:rPr lang="en-US" altLang="en-US" sz="2100" dirty="0" smtClean="0">
                <a:latin typeface="Franklin Gothic Heavy" pitchFamily="34" charset="0"/>
                <a:cs typeface="Times New Roman" pitchFamily="18" charset="0"/>
              </a:rPr>
              <a:t> </a:t>
            </a:r>
          </a:p>
          <a:p>
            <a:r>
              <a:rPr lang="en-US" altLang="en-US" sz="2400" dirty="0" err="1" smtClean="0">
                <a:cs typeface="Times New Roman" pitchFamily="18" charset="0"/>
              </a:rPr>
              <a:t>Menyajikan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gagasan</a:t>
            </a:r>
            <a:r>
              <a:rPr lang="en-US" altLang="en-US" sz="2400" dirty="0" smtClean="0">
                <a:cs typeface="Times New Roman" pitchFamily="18" charset="0"/>
              </a:rPr>
              <a:t> orang lain </a:t>
            </a:r>
            <a:r>
              <a:rPr lang="en-US" altLang="en-US" sz="2400" dirty="0" err="1" smtClean="0">
                <a:cs typeface="Times New Roman" pitchFamily="18" charset="0"/>
              </a:rPr>
              <a:t>sebagai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gagasan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nya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sendiri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tanpa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memberi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penghargaan</a:t>
            </a:r>
            <a:r>
              <a:rPr lang="en-US" altLang="en-US" sz="2400" dirty="0" smtClean="0">
                <a:cs typeface="Times New Roman" pitchFamily="18" charset="0"/>
              </a:rPr>
              <a:t>/</a:t>
            </a:r>
            <a:r>
              <a:rPr lang="en-US" altLang="en-US" sz="2400" dirty="0" err="1" smtClean="0">
                <a:cs typeface="Times New Roman" pitchFamily="18" charset="0"/>
              </a:rPr>
              <a:t>kredit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kepada</a:t>
            </a:r>
            <a:r>
              <a:rPr lang="en-US" altLang="en-US" sz="2400" dirty="0" smtClean="0">
                <a:cs typeface="Times New Roman" pitchFamily="18" charset="0"/>
              </a:rPr>
              <a:t> yang </a:t>
            </a:r>
            <a:r>
              <a:rPr lang="en-US" altLang="en-US" sz="2400" dirty="0" err="1" smtClean="0">
                <a:cs typeface="Times New Roman" pitchFamily="18" charset="0"/>
              </a:rPr>
              <a:t>punya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gagasan</a:t>
            </a:r>
            <a:r>
              <a:rPr lang="en-US" altLang="en-US" sz="2400" dirty="0" smtClean="0">
                <a:cs typeface="Times New Roman" pitchFamily="18" charset="0"/>
              </a:rPr>
              <a:t>. </a:t>
            </a:r>
          </a:p>
          <a:p>
            <a:r>
              <a:rPr lang="en-US" altLang="en-US" sz="2400" dirty="0" err="1" smtClean="0">
                <a:cs typeface="Times New Roman" pitchFamily="18" charset="0"/>
              </a:rPr>
              <a:t>Mengirim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makalah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ke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suatu</a:t>
            </a:r>
            <a:r>
              <a:rPr lang="en-US" altLang="en-US" sz="2400" dirty="0" smtClean="0">
                <a:cs typeface="Times New Roman" pitchFamily="18" charset="0"/>
              </a:rPr>
              <a:t> journal </a:t>
            </a:r>
            <a:r>
              <a:rPr lang="en-US" altLang="en-US" sz="2400" dirty="0" err="1" smtClean="0">
                <a:cs typeface="Times New Roman" pitchFamily="18" charset="0"/>
              </a:rPr>
              <a:t>tanpa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menyitir</a:t>
            </a:r>
            <a:r>
              <a:rPr lang="en-US" altLang="en-US" sz="2400" dirty="0" smtClean="0">
                <a:cs typeface="Times New Roman" pitchFamily="18" charset="0"/>
              </a:rPr>
              <a:t> (</a:t>
            </a:r>
            <a:r>
              <a:rPr lang="en-US" altLang="en-US" sz="2400" dirty="0" err="1" smtClean="0">
                <a:cs typeface="Times New Roman" pitchFamily="18" charset="0"/>
              </a:rPr>
              <a:t>sitasi</a:t>
            </a:r>
            <a:r>
              <a:rPr lang="en-US" altLang="en-US" sz="2400" dirty="0" smtClean="0">
                <a:cs typeface="Times New Roman" pitchFamily="18" charset="0"/>
              </a:rPr>
              <a:t>) </a:t>
            </a:r>
            <a:r>
              <a:rPr lang="en-US" altLang="en-US" sz="2400" dirty="0" err="1" smtClean="0">
                <a:cs typeface="Times New Roman" pitchFamily="18" charset="0"/>
              </a:rPr>
              <a:t>atau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menyitir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secara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tidak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benar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gagasan</a:t>
            </a:r>
            <a:r>
              <a:rPr lang="en-US" altLang="en-US" sz="2400" dirty="0" smtClean="0">
                <a:cs typeface="Times New Roman" pitchFamily="18" charset="0"/>
              </a:rPr>
              <a:t> orang lain.</a:t>
            </a:r>
          </a:p>
          <a:p>
            <a:endParaRPr lang="en-US" altLang="en-US" sz="2100" dirty="0" smtClean="0">
              <a:solidFill>
                <a:schemeClr val="accent1"/>
              </a:solidFill>
              <a:latin typeface="Franklin Gothic Heavy" pitchFamily="34" charset="0"/>
              <a:cs typeface="Times New Roman" pitchFamily="18" charset="0"/>
            </a:endParaRPr>
          </a:p>
          <a:p>
            <a:endParaRPr lang="en-US" altLang="en-US" sz="2100" dirty="0">
              <a:solidFill>
                <a:schemeClr val="accent1"/>
              </a:solidFill>
              <a:latin typeface="Franklin Gothic Heavy" pitchFamily="34" charset="0"/>
              <a:cs typeface="Times New Roman" pitchFamily="18" charset="0"/>
            </a:endParaRPr>
          </a:p>
          <a:p>
            <a:pPr lvl="1"/>
            <a:endParaRPr lang="en-US" altLang="en-US" dirty="0">
              <a:solidFill>
                <a:schemeClr val="accent1"/>
              </a:solidFill>
              <a:latin typeface="Franklin Gothic Heavy" pitchFamily="34" charset="0"/>
              <a:cs typeface="Times New Roman" pitchFamily="18" charset="0"/>
            </a:endParaRPr>
          </a:p>
          <a:p>
            <a:pPr lvl="1"/>
            <a:endParaRPr lang="en-US" altLang="en-US" sz="1800" dirty="0">
              <a:latin typeface="Franklin Gothic Heavy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5503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85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Tipe</a:t>
            </a:r>
            <a:r>
              <a:rPr lang="en-US" b="1" dirty="0" smtClean="0"/>
              <a:t> </a:t>
            </a:r>
            <a:r>
              <a:rPr lang="en-US" b="1" dirty="0" err="1" smtClean="0"/>
              <a:t>ke</a:t>
            </a:r>
            <a:r>
              <a:rPr lang="en-US" b="1" dirty="0" smtClean="0"/>
              <a:t> </a:t>
            </a:r>
            <a:r>
              <a:rPr lang="en-US" b="1" dirty="0" err="1" smtClean="0"/>
              <a:t>empat</a:t>
            </a:r>
            <a:r>
              <a:rPr lang="en-US" b="1" dirty="0" smtClean="0"/>
              <a:t> </a:t>
            </a:r>
            <a:r>
              <a:rPr lang="en-US" b="1" dirty="0"/>
              <a:t>plagiarism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828800"/>
            <a:ext cx="79248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altLang="en-US" sz="2800" dirty="0">
                <a:latin typeface="Franklin Gothic Heavy" pitchFamily="34" charset="0"/>
                <a:cs typeface="Times New Roman" pitchFamily="18" charset="0"/>
              </a:rPr>
              <a:t>Plagiarism of </a:t>
            </a:r>
            <a:r>
              <a:rPr lang="en-US" altLang="en-US" sz="2800" dirty="0" smtClean="0">
                <a:latin typeface="Franklin Gothic Heavy" pitchFamily="34" charset="0"/>
                <a:cs typeface="Times New Roman" pitchFamily="18" charset="0"/>
              </a:rPr>
              <a:t>Authorship (</a:t>
            </a:r>
            <a:r>
              <a:rPr lang="en-US" altLang="en-US" sz="2800" dirty="0" err="1" smtClean="0">
                <a:latin typeface="Franklin Gothic Heavy" pitchFamily="34" charset="0"/>
                <a:cs typeface="Times New Roman" pitchFamily="18" charset="0"/>
              </a:rPr>
              <a:t>Pengarang</a:t>
            </a:r>
            <a:r>
              <a:rPr lang="en-US" altLang="en-US" sz="2800" dirty="0" smtClean="0">
                <a:latin typeface="Franklin Gothic Heavy" pitchFamily="34" charset="0"/>
                <a:cs typeface="Times New Roman" pitchFamily="18" charset="0"/>
              </a:rPr>
              <a:t>)</a:t>
            </a:r>
            <a:endParaRPr lang="en-US" altLang="en-US" sz="2800" dirty="0">
              <a:latin typeface="Franklin Gothic Heavy" pitchFamily="34" charset="0"/>
              <a:cs typeface="Times New Roman" pitchFamily="18" charset="0"/>
            </a:endParaRPr>
          </a:p>
          <a:p>
            <a:pPr lvl="1"/>
            <a:r>
              <a:rPr lang="en-US" altLang="en-US" sz="2400" dirty="0" err="1" smtClean="0">
                <a:cs typeface="Times New Roman" pitchFamily="18" charset="0"/>
              </a:rPr>
              <a:t>Meniru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atau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menduplikasi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hasil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penelitian</a:t>
            </a:r>
            <a:r>
              <a:rPr lang="en-US" altLang="en-US" sz="2400" dirty="0" smtClean="0">
                <a:cs typeface="Times New Roman" pitchFamily="18" charset="0"/>
              </a:rPr>
              <a:t> orang lain.</a:t>
            </a:r>
          </a:p>
          <a:p>
            <a:pPr lvl="1"/>
            <a:r>
              <a:rPr lang="en-US" altLang="en-US" sz="2400" dirty="0" err="1" smtClean="0">
                <a:cs typeface="Times New Roman" pitchFamily="18" charset="0"/>
              </a:rPr>
              <a:t>Mengirim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makalah</a:t>
            </a:r>
            <a:r>
              <a:rPr lang="en-US" altLang="en-US" sz="2400" dirty="0" smtClean="0">
                <a:cs typeface="Times New Roman" pitchFamily="18" charset="0"/>
              </a:rPr>
              <a:t> yang </a:t>
            </a:r>
            <a:r>
              <a:rPr lang="en-US" altLang="en-US" sz="2400" dirty="0" err="1" smtClean="0">
                <a:cs typeface="Times New Roman" pitchFamily="18" charset="0"/>
              </a:rPr>
              <a:t>diambil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dari</a:t>
            </a:r>
            <a:r>
              <a:rPr lang="en-US" altLang="en-US" sz="2400" dirty="0" smtClean="0">
                <a:cs typeface="Times New Roman" pitchFamily="18" charset="0"/>
              </a:rPr>
              <a:t> internet </a:t>
            </a:r>
            <a:r>
              <a:rPr lang="en-US" altLang="en-US" sz="2400" dirty="0" err="1" smtClean="0">
                <a:cs typeface="Times New Roman" pitchFamily="18" charset="0"/>
              </a:rPr>
              <a:t>atau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dari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kawan</a:t>
            </a:r>
            <a:r>
              <a:rPr lang="en-US" altLang="en-US" sz="2400" dirty="0" smtClean="0">
                <a:cs typeface="Times New Roman" pitchFamily="18" charset="0"/>
              </a:rPr>
              <a:t>  </a:t>
            </a:r>
            <a:r>
              <a:rPr lang="en-US" altLang="en-US" sz="2400" dirty="0" err="1" smtClean="0">
                <a:cs typeface="Times New Roman" pitchFamily="18" charset="0"/>
              </a:rPr>
              <a:t>dan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dipaparkan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sebagai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hasil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penelitian</a:t>
            </a:r>
            <a:r>
              <a:rPr lang="en-US" altLang="en-US" sz="2400" dirty="0" smtClean="0"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cs typeface="Times New Roman" pitchFamily="18" charset="0"/>
              </a:rPr>
              <a:t>sendiri</a:t>
            </a:r>
            <a:r>
              <a:rPr lang="en-US" altLang="en-US" sz="2400" dirty="0" smtClean="0">
                <a:cs typeface="Times New Roman" pitchFamily="18" charset="0"/>
              </a:rPr>
              <a:t>.</a:t>
            </a:r>
            <a:endParaRPr lang="en-US" altLang="en-US" sz="2400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TIPE KE LIMA PLAGIARISM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297362"/>
          </a:xfrm>
        </p:spPr>
        <p:txBody>
          <a:bodyPr/>
          <a:lstStyle/>
          <a:p>
            <a:pPr fontAlgn="auto">
              <a:buFont typeface="Wingdings"/>
              <a:buNone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Plagiarism 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diri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Times New Roman" pitchFamily="18" charset="0"/>
              </a:rPr>
              <a:t>sendiri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Times New Roman" pitchFamily="18" charset="0"/>
            </a:endParaRPr>
          </a:p>
          <a:p>
            <a:pPr marL="640080" lvl="1" indent="-274320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Menggunakan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hasil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penelitian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pekerjaan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sendiri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terdahulu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penelitian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pekerjaan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atau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tugas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baru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lagi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640080" lvl="1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cs typeface="Times New Roman" pitchFamily="18" charset="0"/>
            </a:endParaRPr>
          </a:p>
          <a:p>
            <a:pPr marL="640080" lvl="1" indent="-274320">
              <a:spcAft>
                <a:spcPts val="0"/>
              </a:spcAft>
              <a:defRPr/>
            </a:pP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Meskipun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ini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merupakan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hasil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pemikiran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penelitian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sendiri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jika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menerima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kredit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penghargaan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lagi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 (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baru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)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untuk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hasil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penelitian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/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pekerjaan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yang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pernah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dilakukan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dianggap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sebagai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penipuan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 descr="http://www.ccp.edu/site/news_room/transcripts/0108/jpegs/creative_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90" y="3962400"/>
            <a:ext cx="221101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67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HUKUMAN UNTUK PLAGIARISM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dirty="0" err="1" smtClean="0"/>
              <a:t>Meskipun</a:t>
            </a:r>
            <a:r>
              <a:rPr lang="en-US" altLang="en-US" sz="2400" dirty="0" smtClean="0"/>
              <a:t> plagiarism </a:t>
            </a:r>
            <a:r>
              <a:rPr lang="en-US" altLang="en-US" sz="2400" dirty="0" err="1" smtClean="0"/>
              <a:t>bisa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dilakukan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secara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sengaja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ataupun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tidak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disengaja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tetap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kedua-duanya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mempunyai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konsekwensi</a:t>
            </a:r>
            <a:r>
              <a:rPr lang="en-US" altLang="en-US" sz="2400" dirty="0" smtClean="0"/>
              <a:t> . </a:t>
            </a:r>
            <a:r>
              <a:rPr lang="en-US" altLang="en-US" sz="2400" dirty="0" err="1" smtClean="0"/>
              <a:t>Hukuman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pelaku</a:t>
            </a:r>
            <a:r>
              <a:rPr lang="en-US" altLang="en-US" sz="2400" dirty="0" smtClean="0"/>
              <a:t> plagiarism </a:t>
            </a:r>
            <a:r>
              <a:rPr lang="en-US" altLang="en-US" sz="2400" dirty="0" err="1" smtClean="0"/>
              <a:t>dapat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berupa</a:t>
            </a:r>
            <a:r>
              <a:rPr lang="en-US" altLang="en-US" sz="2400" dirty="0" smtClean="0"/>
              <a:t>:</a:t>
            </a:r>
            <a:endParaRPr lang="en-US" altLang="en-US" sz="2400" dirty="0"/>
          </a:p>
          <a:p>
            <a:endParaRPr lang="en-US" altLang="en-US" dirty="0"/>
          </a:p>
          <a:p>
            <a:pPr lvl="1"/>
            <a:r>
              <a:rPr lang="en-US" altLang="en-US" sz="3600" dirty="0" err="1" smtClean="0"/>
              <a:t>Nilai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nol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untuk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tugas</a:t>
            </a:r>
            <a:r>
              <a:rPr lang="en-US" altLang="en-US" sz="3600" dirty="0" smtClean="0"/>
              <a:t> yang </a:t>
            </a:r>
            <a:r>
              <a:rPr lang="en-US" altLang="en-US" sz="3600" dirty="0" err="1" smtClean="0"/>
              <a:t>diberikan</a:t>
            </a:r>
            <a:endParaRPr lang="en-US" altLang="en-US" sz="3600" dirty="0"/>
          </a:p>
          <a:p>
            <a:pPr lvl="1"/>
            <a:r>
              <a:rPr lang="en-US" altLang="en-US" sz="3600" dirty="0" err="1" smtClean="0"/>
              <a:t>Tidak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mendapat</a:t>
            </a:r>
            <a:r>
              <a:rPr lang="en-US" altLang="en-US" sz="3600" dirty="0" smtClean="0"/>
              <a:t> </a:t>
            </a:r>
            <a:r>
              <a:rPr lang="en-US" altLang="en-US" sz="3600" dirty="0" err="1" smtClean="0"/>
              <a:t>nilai</a:t>
            </a:r>
            <a:r>
              <a:rPr lang="en-US" altLang="en-US" sz="3600" dirty="0" smtClean="0"/>
              <a:t> SKS</a:t>
            </a:r>
            <a:endParaRPr lang="en-US" altLang="en-US" sz="3600" dirty="0"/>
          </a:p>
          <a:p>
            <a:pPr lvl="1"/>
            <a:r>
              <a:rPr lang="en-US" altLang="en-US" sz="3600" dirty="0" smtClean="0"/>
              <a:t>Suspension/</a:t>
            </a:r>
            <a:r>
              <a:rPr lang="en-US" altLang="en-US" sz="3600" dirty="0" err="1" smtClean="0"/>
              <a:t>Skors</a:t>
            </a:r>
            <a:r>
              <a:rPr lang="en-US" altLang="en-US" sz="3600" dirty="0" smtClean="0"/>
              <a:t>   </a:t>
            </a:r>
            <a:endParaRPr lang="en-US" altLang="en-US" sz="3600" dirty="0"/>
          </a:p>
          <a:p>
            <a:pPr lvl="1"/>
            <a:r>
              <a:rPr lang="en-US" altLang="en-US" sz="3600" dirty="0"/>
              <a:t> </a:t>
            </a:r>
            <a:r>
              <a:rPr lang="en-US" altLang="en-US" sz="3600" dirty="0" smtClean="0"/>
              <a:t>Expulsion/</a:t>
            </a:r>
            <a:r>
              <a:rPr lang="en-US" altLang="en-US" sz="3600" dirty="0" err="1" smtClean="0"/>
              <a:t>Dipecat</a:t>
            </a:r>
            <a:r>
              <a:rPr lang="en-US" altLang="en-US" sz="3600" dirty="0" smtClean="0"/>
              <a:t>/</a:t>
            </a:r>
            <a:r>
              <a:rPr lang="en-US" altLang="en-US" sz="3600" dirty="0" err="1" smtClean="0"/>
              <a:t>Diberhentikan</a:t>
            </a:r>
            <a:endParaRPr lang="en-US" alt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3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Cara </a:t>
            </a:r>
            <a:r>
              <a:rPr lang="en-US" b="1" dirty="0" err="1" smtClean="0"/>
              <a:t>menghindari</a:t>
            </a:r>
            <a:r>
              <a:rPr lang="en-US" b="1" dirty="0" smtClean="0"/>
              <a:t> Plagiarism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</p:spPr>
        <p:txBody>
          <a:bodyPr/>
          <a:lstStyle/>
          <a:p>
            <a:r>
              <a:rPr lang="en-US" altLang="en-US" sz="2400" dirty="0" err="1" smtClean="0"/>
              <a:t>Membuat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suatu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topik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berdasarkan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materi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tulisan</a:t>
            </a:r>
            <a:r>
              <a:rPr lang="en-US" altLang="en-US" sz="2400" dirty="0" smtClean="0"/>
              <a:t> yang </a:t>
            </a:r>
            <a:r>
              <a:rPr lang="en-US" altLang="en-US" sz="2400" dirty="0" err="1" smtClean="0"/>
              <a:t>sudah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sebagai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referensi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tetapi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ditulis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dengan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suatu</a:t>
            </a:r>
            <a:r>
              <a:rPr lang="en-US" altLang="en-US" sz="2400" dirty="0" smtClean="0"/>
              <a:t> idea yang </a:t>
            </a:r>
            <a:r>
              <a:rPr lang="en-US" altLang="en-US" sz="2400" dirty="0" err="1" smtClean="0"/>
              <a:t>baru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aseli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dari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sendiri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err="1" smtClean="0"/>
              <a:t>Menggunakan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pendapat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pakar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peneliti</a:t>
            </a:r>
            <a:r>
              <a:rPr lang="en-US" altLang="en-US" sz="2400" dirty="0" smtClean="0"/>
              <a:t> lain </a:t>
            </a:r>
            <a:r>
              <a:rPr lang="en-US" altLang="en-US" sz="2400" dirty="0" err="1" smtClean="0"/>
              <a:t>pada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suatu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topik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sebagai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referensi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tetapi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pendapat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tersebut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harus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dikembangkan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secara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mandiri</a:t>
            </a:r>
            <a:r>
              <a:rPr lang="en-US" altLang="en-US" sz="2400" dirty="0" smtClean="0"/>
              <a:t>.</a:t>
            </a:r>
          </a:p>
          <a:p>
            <a:r>
              <a:rPr lang="en-US" altLang="en-US" sz="2400" dirty="0" err="1" smtClean="0"/>
              <a:t>Memberi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kredit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pengakuan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kepada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peneliti</a:t>
            </a:r>
            <a:r>
              <a:rPr lang="en-US" altLang="en-US" sz="2400" dirty="0" smtClean="0"/>
              <a:t> lain </a:t>
            </a:r>
            <a:r>
              <a:rPr lang="en-US" altLang="en-US" sz="2400" dirty="0" err="1" smtClean="0"/>
              <a:t>jika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memang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hasil</a:t>
            </a:r>
            <a:r>
              <a:rPr lang="en-US" altLang="en-US" sz="2400" dirty="0" smtClean="0"/>
              <a:t>/</a:t>
            </a:r>
            <a:r>
              <a:rPr lang="en-US" altLang="en-US" sz="2400" dirty="0" err="1" smtClean="0"/>
              <a:t>pendapatnya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kita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pakai</a:t>
            </a:r>
            <a:r>
              <a:rPr lang="en-US" altLang="en-US" sz="2400" dirty="0"/>
              <a:t>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penulisan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sebagai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referensi</a:t>
            </a:r>
            <a:r>
              <a:rPr lang="en-US" altLang="en-US" sz="2400" dirty="0" smtClean="0"/>
              <a:t>.</a:t>
            </a:r>
          </a:p>
          <a:p>
            <a:endParaRPr lang="en-US" altLang="en-US" sz="2000" dirty="0" smtClean="0"/>
          </a:p>
          <a:p>
            <a:pPr marL="0" indent="0">
              <a:buNone/>
            </a:pPr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err="1" smtClean="0">
                <a:solidFill>
                  <a:srgbClr val="FF0066"/>
                </a:solidFill>
              </a:rPr>
              <a:t>Penulisan</a:t>
            </a:r>
            <a:r>
              <a:rPr lang="en-US" altLang="en-US" dirty="0" smtClean="0">
                <a:solidFill>
                  <a:srgbClr val="FF0066"/>
                </a:solidFill>
              </a:rPr>
              <a:t> </a:t>
            </a:r>
            <a:r>
              <a:rPr lang="en-US" altLang="en-US" dirty="0" err="1" smtClean="0">
                <a:solidFill>
                  <a:srgbClr val="FF0066"/>
                </a:solidFill>
              </a:rPr>
              <a:t>makalah</a:t>
            </a:r>
            <a:r>
              <a:rPr lang="en-US" altLang="en-US" dirty="0" smtClean="0">
                <a:solidFill>
                  <a:srgbClr val="FF0066"/>
                </a:solidFill>
              </a:rPr>
              <a:t> </a:t>
            </a:r>
            <a:r>
              <a:rPr lang="en-US" altLang="en-US" dirty="0" err="1" smtClean="0">
                <a:solidFill>
                  <a:srgbClr val="FF0066"/>
                </a:solidFill>
              </a:rPr>
              <a:t>ilmiah</a:t>
            </a:r>
            <a:endParaRPr lang="en-US" altLang="en-US" dirty="0">
              <a:solidFill>
                <a:srgbClr val="FF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0480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 smtClean="0"/>
              <a:t>Materi Pokok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Etika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/>
              <a:t>Etika Penulisan Ilmiah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Cara </a:t>
            </a:r>
            <a:r>
              <a:rPr lang="en-US" sz="2800" dirty="0" err="1" smtClean="0"/>
              <a:t>Penulisan</a:t>
            </a:r>
            <a:r>
              <a:rPr lang="en-US" sz="2800" dirty="0" smtClean="0"/>
              <a:t> </a:t>
            </a:r>
            <a:r>
              <a:rPr lang="en-US" sz="2800" dirty="0" err="1" smtClean="0"/>
              <a:t>Ilmiah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Cara </a:t>
            </a:r>
            <a:r>
              <a:rPr lang="en-US" sz="2800" dirty="0" err="1" smtClean="0"/>
              <a:t>Penulisan</a:t>
            </a:r>
            <a:r>
              <a:rPr lang="en-US" sz="2800" dirty="0" smtClean="0"/>
              <a:t> Proposal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Cara </a:t>
            </a:r>
            <a:r>
              <a:rPr lang="en-US" sz="2800" dirty="0" err="1" smtClean="0"/>
              <a:t>Penulisan</a:t>
            </a:r>
            <a:r>
              <a:rPr lang="en-US" sz="2800" dirty="0" smtClean="0"/>
              <a:t> </a:t>
            </a:r>
            <a:r>
              <a:rPr lang="en-US" sz="2800" dirty="0" err="1" smtClean="0"/>
              <a:t>Laporan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id-ID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88937"/>
            <a:ext cx="875551" cy="914401"/>
          </a:xfrm>
          <a:prstGeom prst="rect">
            <a:avLst/>
          </a:prstGeom>
        </p:spPr>
      </p:pic>
      <p:pic>
        <p:nvPicPr>
          <p:cNvPr id="5" name="Picture 3" descr="Garnet-Pitta-12x18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978" y="1828800"/>
            <a:ext cx="296562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86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makalah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Judul</a:t>
            </a:r>
            <a:endParaRPr lang="en-US" sz="2800" dirty="0" smtClean="0"/>
          </a:p>
          <a:p>
            <a:r>
              <a:rPr lang="en-US" sz="2800" dirty="0" err="1" smtClean="0"/>
              <a:t>Abstrak</a:t>
            </a:r>
            <a:endParaRPr lang="en-US" sz="2800" dirty="0" smtClean="0"/>
          </a:p>
          <a:p>
            <a:r>
              <a:rPr lang="en-US" sz="2800" dirty="0" err="1" smtClean="0"/>
              <a:t>Pendahuluan</a:t>
            </a:r>
            <a:endParaRPr lang="en-US" sz="2800" dirty="0" smtClean="0"/>
          </a:p>
          <a:p>
            <a:r>
              <a:rPr lang="en-US" sz="2800" dirty="0" err="1" smtClean="0"/>
              <a:t>Metoda</a:t>
            </a:r>
            <a:endParaRPr lang="en-US" sz="2800" dirty="0" smtClean="0"/>
          </a:p>
          <a:p>
            <a:r>
              <a:rPr lang="en-US" sz="2800" dirty="0" err="1" smtClean="0"/>
              <a:t>Hasil</a:t>
            </a:r>
            <a:endParaRPr lang="en-US" sz="2800" dirty="0" smtClean="0"/>
          </a:p>
          <a:p>
            <a:r>
              <a:rPr lang="en-US" sz="2800" dirty="0" err="1" smtClean="0"/>
              <a:t>Diskusi</a:t>
            </a:r>
            <a:endParaRPr lang="en-US" sz="2800" dirty="0" smtClean="0"/>
          </a:p>
          <a:p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Pustaka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  <p:pic>
        <p:nvPicPr>
          <p:cNvPr id="5" name="Picture 7" descr="IMG_2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057400"/>
            <a:ext cx="4267200" cy="290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245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judul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spesifik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endParaRPr lang="en-US" sz="2400" dirty="0" smtClean="0"/>
          </a:p>
          <a:p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endParaRPr lang="en-US" sz="2400" dirty="0" smtClean="0"/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Kendala</a:t>
            </a:r>
            <a:r>
              <a:rPr lang="en-US" sz="2400" dirty="0" smtClean="0"/>
              <a:t> </a:t>
            </a:r>
            <a:r>
              <a:rPr lang="en-US" sz="2400" dirty="0" err="1" smtClean="0"/>
              <a:t>ekologis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orangutan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07968"/>
            <a:ext cx="2590800" cy="18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300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ringkasan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makalah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err="1" smtClean="0"/>
              <a:t>Umumnya</a:t>
            </a:r>
            <a:r>
              <a:rPr lang="en-US" sz="2000" dirty="0" smtClean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boleh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200 kata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, </a:t>
            </a:r>
            <a:r>
              <a:rPr lang="en-US" sz="2000" dirty="0" err="1"/>
              <a:t>hasil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kesimpulan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penelitian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memuat</a:t>
            </a:r>
            <a:r>
              <a:rPr lang="en-US" sz="2000" dirty="0"/>
              <a:t> parameter </a:t>
            </a:r>
            <a:r>
              <a:rPr lang="en-US" sz="2000" dirty="0" err="1"/>
              <a:t>studi</a:t>
            </a:r>
            <a:r>
              <a:rPr lang="en-US" sz="2000" dirty="0"/>
              <a:t> (</a:t>
            </a:r>
            <a:r>
              <a:rPr lang="en-US" sz="2000" dirty="0" err="1"/>
              <a:t>bilamana</a:t>
            </a:r>
            <a:r>
              <a:rPr lang="en-US" sz="2000" dirty="0"/>
              <a:t>,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dilaksanakan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memungkinkan</a:t>
            </a:r>
            <a:r>
              <a:rPr lang="en-US" sz="2000" dirty="0"/>
              <a:t>, </a:t>
            </a:r>
            <a:r>
              <a:rPr lang="en-US" sz="2000" dirty="0" err="1"/>
              <a:t>besarnya</a:t>
            </a:r>
            <a:r>
              <a:rPr lang="en-US" sz="2000" dirty="0"/>
              <a:t> </a:t>
            </a:r>
            <a:r>
              <a:rPr lang="en-US" sz="2000" dirty="0" err="1"/>
              <a:t>sampel</a:t>
            </a:r>
            <a:r>
              <a:rPr lang="en-US" sz="2000" dirty="0"/>
              <a:t>, </a:t>
            </a:r>
            <a:r>
              <a:rPr lang="en-US" sz="2000" dirty="0" err="1"/>
              <a:t>jenis</a:t>
            </a:r>
            <a:r>
              <a:rPr lang="en-US" sz="2000" dirty="0"/>
              <a:t> yang </a:t>
            </a:r>
            <a:r>
              <a:rPr lang="en-US" sz="2000" dirty="0" err="1"/>
              <a:t>diteliti</a:t>
            </a:r>
            <a:r>
              <a:rPr lang="en-US" sz="2000" dirty="0"/>
              <a:t> </a:t>
            </a:r>
            <a:r>
              <a:rPr lang="en-US" sz="2000" dirty="0" err="1"/>
              <a:t>dll</a:t>
            </a:r>
            <a:r>
              <a:rPr lang="en-US" sz="2000" dirty="0" smtClean="0"/>
              <a:t>).</a:t>
            </a:r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Dalam</a:t>
            </a:r>
            <a:r>
              <a:rPr lang="en-US" sz="2000" dirty="0" smtClean="0"/>
              <a:t>  </a:t>
            </a:r>
            <a:r>
              <a:rPr lang="en-US" sz="2000" dirty="0"/>
              <a:t>proses </a:t>
            </a:r>
            <a:r>
              <a:rPr lang="en-US" sz="2000" dirty="0" err="1"/>
              <a:t>penulisan</a:t>
            </a:r>
            <a:r>
              <a:rPr lang="en-US" sz="2000" dirty="0"/>
              <a:t> </a:t>
            </a:r>
            <a:r>
              <a:rPr lang="en-US" sz="2000" dirty="0" err="1"/>
              <a:t>abstrak</a:t>
            </a:r>
            <a:r>
              <a:rPr lang="en-US" sz="2000" dirty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bagian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, </a:t>
            </a:r>
            <a:r>
              <a:rPr lang="en-US" sz="2000" dirty="0" err="1" smtClean="0"/>
              <a:t>sebuah</a:t>
            </a:r>
            <a:r>
              <a:rPr lang="en-US" sz="2000" dirty="0" smtClean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,,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/>
              <a:t>hasil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kesimpulan</a:t>
            </a:r>
            <a:r>
              <a:rPr lang="en-US" sz="20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03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Pendahuluan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mengungkapkan</a:t>
            </a:r>
            <a:r>
              <a:rPr lang="en-US" sz="2400" dirty="0" smtClean="0"/>
              <a:t> </a:t>
            </a:r>
            <a:r>
              <a:rPr lang="en-US" sz="2400" dirty="0" err="1" smtClean="0"/>
              <a:t>latar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mengapa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meneliti</a:t>
            </a:r>
            <a:r>
              <a:rPr lang="en-US" sz="2400" dirty="0" smtClean="0"/>
              <a:t> </a:t>
            </a:r>
            <a:r>
              <a:rPr lang="en-US" sz="2400" dirty="0" err="1" smtClean="0"/>
              <a:t>sesuatu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pertanyaan</a:t>
            </a:r>
            <a:r>
              <a:rPr lang="en-US" sz="2400" dirty="0" smtClean="0"/>
              <a:t>/</a:t>
            </a:r>
            <a:r>
              <a:rPr lang="en-US" sz="2400" dirty="0" err="1" smtClean="0"/>
              <a:t>masalah</a:t>
            </a:r>
            <a:r>
              <a:rPr lang="en-US" sz="2400" dirty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kaitannya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terdahulu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.</a:t>
            </a:r>
          </a:p>
          <a:p>
            <a:r>
              <a:rPr lang="en-US" sz="2400" dirty="0" err="1" smtClean="0"/>
              <a:t>Pendahuluan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diumpamakan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teropong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konteks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bertahap</a:t>
            </a:r>
            <a:r>
              <a:rPr lang="en-US" sz="2400" dirty="0" smtClean="0"/>
              <a:t> </a:t>
            </a:r>
            <a:r>
              <a:rPr lang="en-US" sz="2400" dirty="0" err="1" smtClean="0"/>
              <a:t>menyempit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spesifik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dikemukakan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makalah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889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82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Cara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menempatkan</a:t>
            </a:r>
            <a:r>
              <a:rPr lang="en-US" sz="2400" dirty="0" smtClean="0"/>
              <a:t> </a:t>
            </a:r>
            <a:r>
              <a:rPr lang="en-US" sz="2400" dirty="0" err="1" smtClean="0"/>
              <a:t>subyek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konteks</a:t>
            </a:r>
            <a:r>
              <a:rPr lang="en-US" sz="2400" dirty="0" smtClean="0"/>
              <a:t>. </a:t>
            </a:r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ekologi</a:t>
            </a:r>
            <a:r>
              <a:rPr lang="en-US" sz="2400" dirty="0" smtClean="0"/>
              <a:t> orangutan.</a:t>
            </a:r>
          </a:p>
          <a:p>
            <a:pPr lvl="0"/>
            <a:r>
              <a:rPr lang="en-US" sz="2400" dirty="0" err="1" smtClean="0"/>
              <a:t>Contoh</a:t>
            </a:r>
            <a:r>
              <a:rPr lang="en-US" sz="2400" dirty="0" smtClean="0"/>
              <a:t>:</a:t>
            </a:r>
          </a:p>
          <a:p>
            <a:pPr lvl="0"/>
            <a:r>
              <a:rPr lang="en-US" sz="2400" dirty="0" err="1" smtClean="0"/>
              <a:t>Populasi</a:t>
            </a:r>
            <a:r>
              <a:rPr lang="en-US" sz="2400" dirty="0" smtClean="0"/>
              <a:t> orangutan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awalnya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daratan</a:t>
            </a:r>
            <a:r>
              <a:rPr lang="en-US" sz="2400" dirty="0" smtClean="0"/>
              <a:t> Asia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pulau</a:t>
            </a:r>
            <a:r>
              <a:rPr lang="en-US" sz="2400" dirty="0" smtClean="0"/>
              <a:t> </a:t>
            </a:r>
            <a:r>
              <a:rPr lang="en-US" sz="2400" dirty="0" err="1" smtClean="0"/>
              <a:t>Jawa</a:t>
            </a:r>
            <a:r>
              <a:rPr lang="en-US" sz="2400" dirty="0" smtClean="0"/>
              <a:t> (MacKinnon, 1974). </a:t>
            </a:r>
            <a:r>
              <a:rPr lang="en-US" sz="2400" dirty="0" err="1" smtClean="0"/>
              <a:t>Sa’at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penyebarannya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terbatas</a:t>
            </a:r>
            <a:r>
              <a:rPr lang="en-US" sz="2400" dirty="0" smtClean="0"/>
              <a:t> di </a:t>
            </a:r>
            <a:r>
              <a:rPr lang="en-US" sz="2400" dirty="0" err="1" smtClean="0"/>
              <a:t>hutan</a:t>
            </a:r>
            <a:r>
              <a:rPr lang="en-US" sz="2400" dirty="0" smtClean="0"/>
              <a:t> </a:t>
            </a:r>
            <a:r>
              <a:rPr lang="en-US" sz="2400" dirty="0" err="1" smtClean="0"/>
              <a:t>tropis</a:t>
            </a:r>
            <a:r>
              <a:rPr lang="en-US" sz="2400" dirty="0" smtClean="0"/>
              <a:t> </a:t>
            </a:r>
            <a:r>
              <a:rPr lang="en-US" sz="2400" dirty="0" err="1" smtClean="0"/>
              <a:t>dataran</a:t>
            </a:r>
            <a:r>
              <a:rPr lang="en-US" sz="2400" dirty="0" smtClean="0"/>
              <a:t> </a:t>
            </a:r>
            <a:r>
              <a:rPr lang="en-US" sz="2400" dirty="0" err="1" smtClean="0"/>
              <a:t>rendah</a:t>
            </a:r>
            <a:r>
              <a:rPr lang="en-US" sz="2400" dirty="0" smtClean="0"/>
              <a:t> </a:t>
            </a:r>
            <a:r>
              <a:rPr lang="en-US" sz="2400" dirty="0" err="1" smtClean="0"/>
              <a:t>pulau</a:t>
            </a:r>
            <a:r>
              <a:rPr lang="en-US" sz="2400" dirty="0" smtClean="0"/>
              <a:t> Sumatra </a:t>
            </a:r>
            <a:r>
              <a:rPr lang="en-US" sz="2400" dirty="0" err="1" smtClean="0"/>
              <a:t>dan</a:t>
            </a:r>
            <a:r>
              <a:rPr lang="en-US" sz="2400" dirty="0" smtClean="0"/>
              <a:t> Kalimantan.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terdahulu</a:t>
            </a:r>
            <a:r>
              <a:rPr lang="en-US" sz="2400" dirty="0" smtClean="0"/>
              <a:t> </a:t>
            </a:r>
            <a:r>
              <a:rPr lang="en-US" sz="2400" dirty="0" err="1" smtClean="0"/>
              <a:t>menyebutkan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species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pemakan</a:t>
            </a:r>
            <a:r>
              <a:rPr lang="en-US" sz="2400" dirty="0" smtClean="0"/>
              <a:t> </a:t>
            </a:r>
            <a:r>
              <a:rPr lang="en-US" sz="2400" dirty="0" err="1" smtClean="0"/>
              <a:t>buah</a:t>
            </a:r>
            <a:r>
              <a:rPr lang="en-US" sz="2400" dirty="0" smtClean="0"/>
              <a:t>, </a:t>
            </a:r>
            <a:r>
              <a:rPr lang="en-US" sz="2400" dirty="0" err="1" smtClean="0"/>
              <a:t>hidupnya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berkelompok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jelajah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. Di Sumatra, </a:t>
            </a:r>
            <a:r>
              <a:rPr lang="en-US" sz="2400" dirty="0" err="1" smtClean="0"/>
              <a:t>jantan</a:t>
            </a:r>
            <a:r>
              <a:rPr lang="en-US" sz="2400" dirty="0" smtClean="0"/>
              <a:t> 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jelajah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2 </a:t>
            </a:r>
            <a:r>
              <a:rPr lang="en-US" sz="2400" dirty="0" err="1" smtClean="0"/>
              <a:t>dan</a:t>
            </a:r>
            <a:r>
              <a:rPr lang="en-US" sz="2400" dirty="0" smtClean="0"/>
              <a:t> 3 km2, </a:t>
            </a:r>
            <a:r>
              <a:rPr lang="en-US" sz="2400" dirty="0" err="1" smtClean="0"/>
              <a:t>sedangkan</a:t>
            </a:r>
            <a:r>
              <a:rPr lang="en-US" sz="2400" dirty="0" smtClean="0"/>
              <a:t> </a:t>
            </a:r>
            <a:r>
              <a:rPr lang="en-US" sz="2400" dirty="0" err="1" smtClean="0"/>
              <a:t>betina</a:t>
            </a:r>
            <a:r>
              <a:rPr lang="en-US" sz="2400" dirty="0" smtClean="0"/>
              <a:t> 400 </a:t>
            </a:r>
            <a:r>
              <a:rPr lang="en-US" sz="2400" dirty="0" err="1" smtClean="0"/>
              <a:t>hektar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Rijksen</a:t>
            </a:r>
            <a:r>
              <a:rPr lang="en-US" sz="2400" dirty="0" smtClean="0"/>
              <a:t>, 1978). Di Kalimantan,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jelajahnya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(</a:t>
            </a:r>
            <a:r>
              <a:rPr lang="en-US" sz="2400" dirty="0" err="1" smtClean="0"/>
              <a:t>Galdikas</a:t>
            </a:r>
            <a:r>
              <a:rPr lang="en-US" sz="2400" dirty="0" smtClean="0"/>
              <a:t>, 1978).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008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17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Beberapa</a:t>
            </a:r>
            <a:r>
              <a:rPr lang="en-US" dirty="0" smtClean="0"/>
              <a:t> Cara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err="1" smtClean="0"/>
              <a:t>Dimulai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tulisan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deskripsi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sejarahnya</a:t>
            </a:r>
            <a:r>
              <a:rPr lang="en-US" sz="2400" dirty="0" smtClean="0"/>
              <a:t>   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terdahulu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. </a:t>
            </a:r>
          </a:p>
          <a:p>
            <a:pPr marL="0" lvl="0" indent="0">
              <a:buNone/>
            </a:pPr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meneliti</a:t>
            </a:r>
            <a:r>
              <a:rPr lang="en-US" sz="2400" dirty="0" smtClean="0"/>
              <a:t> </a:t>
            </a:r>
            <a:r>
              <a:rPr lang="en-US" sz="2400" dirty="0" err="1" smtClean="0"/>
              <a:t>pergerakan</a:t>
            </a:r>
            <a:r>
              <a:rPr lang="en-US" sz="2400" dirty="0" smtClean="0"/>
              <a:t> orangutan.</a:t>
            </a:r>
          </a:p>
          <a:p>
            <a:pPr marL="0" lvl="0" indent="0"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:</a:t>
            </a:r>
          </a:p>
          <a:p>
            <a:pPr lvl="0"/>
            <a:r>
              <a:rPr lang="en-US" sz="2000" dirty="0" err="1" smtClean="0"/>
              <a:t>Walupun</a:t>
            </a:r>
            <a:r>
              <a:rPr lang="en-US" sz="2000" dirty="0" smtClean="0"/>
              <a:t> orangutan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berat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80 kg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jantan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50 kg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betina</a:t>
            </a:r>
            <a:r>
              <a:rPr lang="en-US" sz="2000" dirty="0" smtClean="0"/>
              <a:t>, species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menghabiskan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hidupnya</a:t>
            </a:r>
            <a:r>
              <a:rPr lang="en-US" sz="2000" dirty="0" smtClean="0"/>
              <a:t> di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 err="1" smtClean="0"/>
              <a:t>Rijksen</a:t>
            </a:r>
            <a:r>
              <a:rPr lang="en-US" sz="2000" dirty="0" smtClean="0"/>
              <a:t>, 1978). 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terdahulu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species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berpindah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pohon</a:t>
            </a:r>
            <a:r>
              <a:rPr lang="en-US" sz="2000" dirty="0" smtClean="0"/>
              <a:t> yang lain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pergerakan</a:t>
            </a:r>
            <a:r>
              <a:rPr lang="en-US" sz="2000" dirty="0" smtClean="0"/>
              <a:t> (</a:t>
            </a:r>
            <a:r>
              <a:rPr lang="en-US" sz="2000" dirty="0" err="1" smtClean="0"/>
              <a:t>Sugardjito</a:t>
            </a:r>
            <a:r>
              <a:rPr lang="en-US" sz="2000" dirty="0" smtClean="0"/>
              <a:t>, 1986). 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80325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84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(methods and materials)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mendeskripsikan</a:t>
            </a:r>
            <a:r>
              <a:rPr lang="en-US" sz="2800" dirty="0" smtClean="0"/>
              <a:t> </a:t>
            </a:r>
            <a:r>
              <a:rPr lang="en-US" sz="2800" dirty="0" err="1" smtClean="0"/>
              <a:t>bagaimana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. Kita </a:t>
            </a: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pembaca</a:t>
            </a:r>
            <a:r>
              <a:rPr lang="en-US" sz="2800" dirty="0" smtClean="0"/>
              <a:t> </a:t>
            </a:r>
            <a:r>
              <a:rPr lang="en-US" sz="2800" dirty="0" err="1" smtClean="0"/>
              <a:t>supaya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mengulang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yang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lakukan</a:t>
            </a:r>
            <a:r>
              <a:rPr lang="en-US" sz="2800" dirty="0" smtClean="0"/>
              <a:t>. </a:t>
            </a:r>
            <a:r>
              <a:rPr lang="en-US" sz="2800" dirty="0" err="1" smtClean="0"/>
              <a:t>Namun</a:t>
            </a:r>
            <a:r>
              <a:rPr lang="en-US" sz="2800" dirty="0" smtClean="0"/>
              <a:t> </a:t>
            </a:r>
            <a:r>
              <a:rPr lang="en-US" sz="2800" dirty="0" err="1" smtClean="0"/>
              <a:t>demikan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dipertimbangkan</a:t>
            </a:r>
            <a:r>
              <a:rPr lang="en-US" sz="2800" dirty="0" smtClean="0"/>
              <a:t> </a:t>
            </a:r>
            <a:r>
              <a:rPr lang="en-US" sz="2800" dirty="0" err="1" smtClean="0"/>
              <a:t>siapa</a:t>
            </a:r>
            <a:r>
              <a:rPr lang="en-US" sz="2800" dirty="0" smtClean="0"/>
              <a:t> </a:t>
            </a:r>
            <a:r>
              <a:rPr lang="en-US" sz="2800" dirty="0" err="1" smtClean="0"/>
              <a:t>pembaca</a:t>
            </a:r>
            <a:r>
              <a:rPr lang="en-US" sz="2800" dirty="0" smtClean="0"/>
              <a:t> </a:t>
            </a:r>
            <a:r>
              <a:rPr lang="en-US" sz="2800" dirty="0" err="1" smtClean="0"/>
              <a:t>makalah</a:t>
            </a:r>
            <a:r>
              <a:rPr lang="en-US" sz="2800" dirty="0" smtClean="0"/>
              <a:t> yang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 </a:t>
            </a:r>
            <a:r>
              <a:rPr lang="en-US" sz="2800" dirty="0" err="1" smtClean="0"/>
              <a:t>tulis</a:t>
            </a:r>
            <a:r>
              <a:rPr lang="en-US" sz="2800" dirty="0" smtClean="0"/>
              <a:t>. </a:t>
            </a:r>
            <a:r>
              <a:rPr lang="en-US" sz="2800" dirty="0" err="1" smtClean="0"/>
              <a:t>Anggaplah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</a:t>
            </a:r>
            <a:r>
              <a:rPr lang="en-US" sz="2800" dirty="0" err="1" smtClean="0"/>
              <a:t>pembaca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orang-orang yang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profesi</a:t>
            </a:r>
            <a:r>
              <a:rPr lang="en-US" sz="2800" dirty="0" smtClean="0"/>
              <a:t>/</a:t>
            </a:r>
            <a:r>
              <a:rPr lang="en-US" sz="2800" dirty="0" err="1" smtClean="0"/>
              <a:t>bidang</a:t>
            </a:r>
            <a:r>
              <a:rPr lang="en-US" sz="2800" dirty="0" smtClean="0"/>
              <a:t> </a:t>
            </a:r>
            <a:r>
              <a:rPr lang="en-US" sz="2800" dirty="0" err="1" smtClean="0"/>
              <a:t>ilmu</a:t>
            </a:r>
            <a:r>
              <a:rPr lang="en-US" sz="2800" dirty="0" smtClean="0"/>
              <a:t> </a:t>
            </a:r>
            <a:r>
              <a:rPr lang="en-US" sz="2800" dirty="0" err="1" smtClean="0"/>
              <a:t>pengetahuan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kita</a:t>
            </a:r>
            <a:r>
              <a:rPr lang="en-US" sz="2800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93972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727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metoda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2000" dirty="0" smtClean="0"/>
              <a:t>study </a:t>
            </a:r>
            <a:r>
              <a:rPr lang="en-US" sz="2000" dirty="0"/>
              <a:t>design: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berurutan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dideskripsikan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pembaca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diingatkan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/>
              <a:t> </a:t>
            </a:r>
            <a:r>
              <a:rPr lang="en-US" sz="2000" dirty="0" err="1" smtClean="0"/>
              <a:t>makalah-makalah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mendeskripsi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pernah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/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pernah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/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mengapa</a:t>
            </a:r>
            <a:r>
              <a:rPr lang="en-US" sz="2000" dirty="0" smtClean="0"/>
              <a:t>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Modifikasi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modifikasinya</a:t>
            </a:r>
            <a:endParaRPr lang="en-US" sz="2000" dirty="0"/>
          </a:p>
          <a:p>
            <a:pPr lvl="0"/>
            <a:r>
              <a:rPr lang="en-US" sz="2000" dirty="0" err="1" smtClean="0"/>
              <a:t>Peralatan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tipe</a:t>
            </a:r>
            <a:r>
              <a:rPr lang="en-US" sz="2000" dirty="0" smtClean="0"/>
              <a:t> </a:t>
            </a:r>
            <a:r>
              <a:rPr lang="en-US" sz="2000" dirty="0" err="1" smtClean="0"/>
              <a:t>produknya</a:t>
            </a:r>
            <a:r>
              <a:rPr lang="en-US" sz="2000" dirty="0" smtClean="0"/>
              <a:t>/</a:t>
            </a:r>
            <a:r>
              <a:rPr lang="en-US" sz="2000" dirty="0" err="1" smtClean="0"/>
              <a:t>tahun</a:t>
            </a:r>
            <a:r>
              <a:rPr lang="en-US" sz="2000" dirty="0" smtClean="0"/>
              <a:t> </a:t>
            </a:r>
            <a:r>
              <a:rPr lang="en-US" sz="2000" dirty="0" err="1" smtClean="0"/>
              <a:t>pembuatannya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Deskripsi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,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histori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studi</a:t>
            </a:r>
            <a:r>
              <a:rPr lang="en-US" sz="2000" dirty="0" smtClean="0"/>
              <a:t> area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populasi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diteliti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Asumsi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/</a:t>
            </a: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studi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Rumus-rumus</a:t>
            </a:r>
            <a:r>
              <a:rPr lang="en-US" sz="2000" dirty="0" smtClean="0"/>
              <a:t> </a:t>
            </a:r>
            <a:r>
              <a:rPr lang="en-US" sz="2000" dirty="0" err="1" smtClean="0"/>
              <a:t>statistik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program software yang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74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menyajikan</a:t>
            </a:r>
            <a:r>
              <a:rPr lang="en-US" sz="2000" dirty="0" smtClean="0"/>
              <a:t> </a:t>
            </a:r>
            <a:r>
              <a:rPr lang="en-US" sz="2000" dirty="0" err="1" smtClean="0"/>
              <a:t>fakta</a:t>
            </a:r>
            <a:r>
              <a:rPr lang="en-US" sz="2000" dirty="0" smtClean="0"/>
              <a:t>.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. Data </a:t>
            </a:r>
            <a:r>
              <a:rPr lang="en-US" sz="2000" dirty="0" err="1" smtClean="0"/>
              <a:t>rinci</a:t>
            </a:r>
            <a:r>
              <a:rPr lang="en-US" sz="2000" dirty="0" smtClean="0"/>
              <a:t>, </a:t>
            </a:r>
            <a:r>
              <a:rPr lang="en-US" sz="2000" dirty="0" err="1" smtClean="0"/>
              <a:t>pengukuran</a:t>
            </a:r>
            <a:r>
              <a:rPr lang="en-US" sz="2000" dirty="0" smtClean="0"/>
              <a:t>, </a:t>
            </a:r>
            <a:r>
              <a:rPr lang="en-US" sz="2000" dirty="0" err="1" smtClean="0"/>
              <a:t>jumlah</a:t>
            </a:r>
            <a:r>
              <a:rPr lang="en-US" sz="2000" dirty="0" smtClean="0"/>
              <a:t>, </a:t>
            </a:r>
            <a:r>
              <a:rPr lang="en-US" sz="2000" dirty="0" err="1" smtClean="0"/>
              <a:t>persentase</a:t>
            </a:r>
            <a:r>
              <a:rPr lang="en-US" sz="2000" dirty="0" smtClean="0"/>
              <a:t>,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table, </a:t>
            </a:r>
            <a:r>
              <a:rPr lang="en-US" sz="2000" dirty="0" err="1" smtClean="0"/>
              <a:t>gambar</a:t>
            </a:r>
            <a:r>
              <a:rPr lang="en-US" sz="2000" dirty="0" smtClean="0"/>
              <a:t>, </a:t>
            </a:r>
            <a:r>
              <a:rPr lang="en-US" sz="2000" dirty="0" err="1" smtClean="0"/>
              <a:t>grafik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menarik</a:t>
            </a:r>
            <a:r>
              <a:rPr lang="en-US" sz="2000" dirty="0" smtClean="0"/>
              <a:t> </a:t>
            </a:r>
            <a:r>
              <a:rPr lang="en-US" sz="2000" dirty="0" err="1" smtClean="0"/>
              <a:t>perhatian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kaitannya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data yang </a:t>
            </a:r>
            <a:r>
              <a:rPr lang="en-US" sz="2000" dirty="0" err="1" smtClean="0"/>
              <a:t>disajikan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800" b="1" dirty="0" err="1" smtClean="0"/>
              <a:t>Tiga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mudah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dapat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membantu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untuk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penulisan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hasil</a:t>
            </a:r>
            <a:r>
              <a:rPr lang="en-US" sz="2800" dirty="0" smtClean="0"/>
              <a:t>:</a:t>
            </a:r>
            <a:endParaRPr lang="en-US" sz="2800" dirty="0"/>
          </a:p>
          <a:p>
            <a:pPr lvl="0"/>
            <a:r>
              <a:rPr lang="en-US" sz="2000" dirty="0" err="1" smtClean="0"/>
              <a:t>Sajikan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logis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Hindari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pengulangan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logis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Buat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kalimat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pengantar</a:t>
            </a:r>
            <a:r>
              <a:rPr lang="en-US" sz="2000" dirty="0" smtClean="0"/>
              <a:t> di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paragraph, </a:t>
            </a:r>
            <a:r>
              <a:rPr lang="en-US" sz="2000" dirty="0" err="1" smtClean="0"/>
              <a:t>supaya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pembaca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mengerti</a:t>
            </a:r>
            <a:r>
              <a:rPr lang="en-US" sz="2000" dirty="0" smtClean="0"/>
              <a:t> </a:t>
            </a:r>
            <a:r>
              <a:rPr lang="en-US" sz="2000" dirty="0" err="1" smtClean="0"/>
              <a:t>sajian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makalah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02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447800"/>
            <a:ext cx="7924800" cy="4267200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r>
              <a:rPr lang="en-US" sz="1800" dirty="0" err="1" smtClean="0"/>
              <a:t>Pakai</a:t>
            </a:r>
            <a:r>
              <a:rPr lang="en-US" sz="1800" dirty="0" smtClean="0"/>
              <a:t> kata-kata yang </a:t>
            </a:r>
            <a:r>
              <a:rPr lang="en-US" sz="1800" dirty="0" err="1" smtClean="0"/>
              <a:t>tepat</a:t>
            </a:r>
            <a:r>
              <a:rPr lang="en-US" sz="1800" dirty="0" smtClean="0"/>
              <a:t>, </a:t>
            </a:r>
            <a:r>
              <a:rPr lang="en-US" sz="1800" dirty="0" err="1" smtClean="0"/>
              <a:t>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bahasa</a:t>
            </a:r>
            <a:r>
              <a:rPr lang="en-US" sz="1800" dirty="0" smtClean="0"/>
              <a:t> standard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menjelaskan</a:t>
            </a:r>
            <a:r>
              <a:rPr lang="en-US" sz="1800" dirty="0" smtClean="0"/>
              <a:t>  </a:t>
            </a:r>
            <a:r>
              <a:rPr lang="en-US" sz="1800" dirty="0" err="1" smtClean="0"/>
              <a:t>sesuatu</a:t>
            </a:r>
            <a:r>
              <a:rPr lang="en-US" sz="1800" dirty="0" smtClean="0"/>
              <a:t> yang </a:t>
            </a:r>
            <a:r>
              <a:rPr lang="en-US" sz="1800" dirty="0" err="1" smtClean="0"/>
              <a:t>perlu</a:t>
            </a:r>
            <a:r>
              <a:rPr lang="en-US" sz="1800" dirty="0" smtClean="0"/>
              <a:t>. </a:t>
            </a:r>
            <a:r>
              <a:rPr lang="en-US" sz="1800" dirty="0" err="1" smtClean="0"/>
              <a:t>Upayakan</a:t>
            </a:r>
            <a:r>
              <a:rPr lang="en-US" sz="1800" dirty="0" smtClean="0"/>
              <a:t> </a:t>
            </a:r>
            <a:r>
              <a:rPr lang="en-US" sz="1800" dirty="0" err="1" smtClean="0"/>
              <a:t>sesederhana</a:t>
            </a:r>
            <a:r>
              <a:rPr lang="en-US" sz="1800" dirty="0" smtClean="0"/>
              <a:t>  </a:t>
            </a:r>
            <a:r>
              <a:rPr lang="en-US" sz="1800" dirty="0" err="1" smtClean="0"/>
              <a:t>mungkin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penggunaan</a:t>
            </a:r>
            <a:r>
              <a:rPr lang="en-US" sz="1800" dirty="0" smtClean="0"/>
              <a:t> </a:t>
            </a:r>
            <a:r>
              <a:rPr lang="en-US" sz="1800" dirty="0" err="1" smtClean="0"/>
              <a:t>bahasa</a:t>
            </a:r>
            <a:r>
              <a:rPr lang="en-US" sz="1800" dirty="0" smtClean="0"/>
              <a:t>.</a:t>
            </a:r>
            <a:endParaRPr lang="en-US" sz="1600" dirty="0"/>
          </a:p>
          <a:p>
            <a:pPr lvl="1"/>
            <a:r>
              <a:rPr lang="en-US" sz="1800" dirty="0" err="1" smtClean="0"/>
              <a:t>Konsisten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peting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kreatifitas</a:t>
            </a:r>
            <a:r>
              <a:rPr lang="en-US" sz="1800" dirty="0" smtClean="0"/>
              <a:t>..</a:t>
            </a:r>
            <a:endParaRPr lang="en-US" sz="1600" dirty="0"/>
          </a:p>
          <a:p>
            <a:pPr lvl="1"/>
            <a:r>
              <a:rPr lang="en-US" sz="1800" dirty="0" err="1" smtClean="0"/>
              <a:t>Batasi</a:t>
            </a:r>
            <a:r>
              <a:rPr lang="en-US" sz="1800" dirty="0" smtClean="0"/>
              <a:t> </a:t>
            </a:r>
            <a:r>
              <a:rPr lang="en-US" sz="1800" dirty="0" err="1" smtClean="0"/>
              <a:t>istilah-istilah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asumsi</a:t>
            </a:r>
            <a:r>
              <a:rPr lang="en-US" sz="1800" dirty="0"/>
              <a:t> </a:t>
            </a:r>
            <a:r>
              <a:rPr lang="en-US" sz="1800" dirty="0" smtClean="0"/>
              <a:t>yang </a:t>
            </a:r>
            <a:r>
              <a:rPr lang="en-US" sz="1800" dirty="0" err="1" smtClean="0"/>
              <a:t>ada</a:t>
            </a:r>
            <a:r>
              <a:rPr lang="en-US" sz="1800" dirty="0" smtClean="0"/>
              <a:t>.</a:t>
            </a:r>
            <a:endParaRPr lang="en-US" sz="1600" dirty="0"/>
          </a:p>
          <a:p>
            <a:pPr lvl="0">
              <a:buFont typeface="+mj-lt"/>
              <a:buAutoNum type="arabicPeriod"/>
            </a:pPr>
            <a:r>
              <a:rPr lang="en-US" sz="1800" dirty="0" err="1" smtClean="0"/>
              <a:t>Jujur</a:t>
            </a:r>
            <a:r>
              <a:rPr lang="en-US" sz="1800" dirty="0" smtClean="0"/>
              <a:t> </a:t>
            </a:r>
            <a:r>
              <a:rPr lang="en-US" sz="1800" dirty="0" err="1" smtClean="0"/>
              <a:t>terhadap</a:t>
            </a:r>
            <a:r>
              <a:rPr lang="en-US" sz="1800" dirty="0" smtClean="0"/>
              <a:t> </a:t>
            </a:r>
            <a:r>
              <a:rPr lang="en-US" sz="1800" dirty="0" err="1" smtClean="0"/>
              <a:t>keterbatasan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pengetahuan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</a:t>
            </a:r>
            <a:r>
              <a:rPr lang="en-US" sz="18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en-US" sz="1800" dirty="0" err="1" smtClean="0"/>
              <a:t>Berikan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pembaca</a:t>
            </a:r>
            <a:r>
              <a:rPr lang="en-US" sz="1800" dirty="0" smtClean="0"/>
              <a:t> </a:t>
            </a:r>
            <a:r>
              <a:rPr lang="en-US" sz="1800" dirty="0" err="1" smtClean="0"/>
              <a:t>supaya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 </a:t>
            </a:r>
            <a:r>
              <a:rPr lang="en-US" sz="1800" dirty="0" err="1" smtClean="0"/>
              <a:t>kesimpulan</a:t>
            </a:r>
            <a:r>
              <a:rPr lang="en-US" sz="1800" dirty="0" smtClean="0"/>
              <a:t>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kesimpulan</a:t>
            </a:r>
            <a:r>
              <a:rPr lang="en-US" sz="1800" dirty="0" smtClean="0"/>
              <a:t> yang lain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.</a:t>
            </a:r>
            <a:endParaRPr lang="en-US" sz="1600" dirty="0"/>
          </a:p>
          <a:p>
            <a:pPr lvl="1"/>
            <a:r>
              <a:rPr lang="en-US" sz="1800" dirty="0" err="1" smtClean="0"/>
              <a:t>Masukkan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pembaca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mengiterpretasikan</a:t>
            </a:r>
            <a:r>
              <a:rPr lang="en-US" sz="1800" dirty="0" smtClean="0"/>
              <a:t> data </a:t>
            </a:r>
            <a:r>
              <a:rPr lang="en-US" sz="1800" dirty="0" err="1" smtClean="0"/>
              <a:t>kita</a:t>
            </a:r>
            <a:r>
              <a:rPr lang="en-US" sz="1800" dirty="0" smtClean="0"/>
              <a:t>.</a:t>
            </a:r>
            <a:endParaRPr lang="en-US" sz="1600" dirty="0"/>
          </a:p>
          <a:p>
            <a:pPr lvl="1"/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diingat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kunci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ilmiah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diulangi</a:t>
            </a:r>
            <a:r>
              <a:rPr lang="en-US" sz="1800" dirty="0" smtClean="0"/>
              <a:t>. </a:t>
            </a:r>
            <a:r>
              <a:rPr lang="en-US" sz="1800" dirty="0" err="1" smtClean="0"/>
              <a:t>Apakah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cukup</a:t>
            </a:r>
            <a:r>
              <a:rPr lang="en-US" sz="1800" dirty="0" smtClean="0"/>
              <a:t> </a:t>
            </a:r>
            <a:r>
              <a:rPr lang="en-US" sz="1800" dirty="0" err="1" smtClean="0"/>
              <a:t>memberi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pembaca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mengulang</a:t>
            </a:r>
            <a:r>
              <a:rPr lang="en-US" sz="1800" dirty="0" smtClean="0"/>
              <a:t> </a:t>
            </a:r>
            <a:r>
              <a:rPr lang="en-US" sz="1800" dirty="0" err="1" smtClean="0"/>
              <a:t>penelitian</a:t>
            </a:r>
            <a:r>
              <a:rPr lang="en-US" sz="1800" dirty="0" smtClean="0"/>
              <a:t> </a:t>
            </a:r>
            <a:r>
              <a:rPr lang="en-US" sz="1800" dirty="0" err="1" smtClean="0"/>
              <a:t>kita</a:t>
            </a:r>
            <a:r>
              <a:rPr lang="en-US" sz="1800" dirty="0" smtClean="0"/>
              <a:t>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dirty="0" smtClean="0"/>
              <a:t>DELAPAN tips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924800" cy="685800"/>
          </a:xfrm>
        </p:spPr>
        <p:txBody>
          <a:bodyPr/>
          <a:lstStyle/>
          <a:p>
            <a:r>
              <a:rPr lang="en-US" b="1" dirty="0" err="1" smtClean="0"/>
              <a:t>Tolok</a:t>
            </a:r>
            <a:r>
              <a:rPr lang="en-US" b="1" dirty="0" smtClean="0"/>
              <a:t> </a:t>
            </a:r>
            <a:r>
              <a:rPr lang="en-US" b="1" dirty="0" err="1" smtClean="0"/>
              <a:t>Ukur</a:t>
            </a:r>
            <a:r>
              <a:rPr lang="en-US" b="1" dirty="0" smtClean="0"/>
              <a:t> </a:t>
            </a:r>
            <a:r>
              <a:rPr lang="id-ID" b="1" dirty="0" smtClean="0"/>
              <a:t>Produktifitas akademik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371600"/>
            <a:ext cx="8458200" cy="4343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Publikasi</a:t>
            </a:r>
            <a:r>
              <a:rPr lang="en-US" sz="2800" dirty="0" smtClean="0"/>
              <a:t> m</a:t>
            </a:r>
            <a:r>
              <a:rPr lang="id-ID" sz="2800" dirty="0" smtClean="0"/>
              <a:t>akalah dalam jurnal ilmiah</a:t>
            </a:r>
          </a:p>
          <a:p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> </a:t>
            </a:r>
            <a:r>
              <a:rPr lang="id-ID" sz="2800" dirty="0" smtClean="0"/>
              <a:t>riset</a:t>
            </a:r>
            <a:r>
              <a:rPr lang="en-US" sz="2800" dirty="0" smtClean="0"/>
              <a:t>/</a:t>
            </a:r>
            <a:r>
              <a:rPr lang="en-US" sz="2800" dirty="0" err="1" smtClean="0"/>
              <a:t>penelitian</a:t>
            </a:r>
            <a:endParaRPr lang="id-ID" sz="2800" dirty="0" smtClean="0"/>
          </a:p>
          <a:p>
            <a:r>
              <a:rPr lang="en-US" sz="2800" dirty="0" err="1" smtClean="0"/>
              <a:t>Adanya</a:t>
            </a:r>
            <a:r>
              <a:rPr lang="en-US" sz="2800" dirty="0" smtClean="0"/>
              <a:t> </a:t>
            </a:r>
            <a:r>
              <a:rPr lang="en-US" sz="2800" dirty="0" err="1" smtClean="0"/>
              <a:t>ahli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</a:t>
            </a:r>
            <a:r>
              <a:rPr lang="id-ID" sz="2800" dirty="0" smtClean="0"/>
              <a:t> yang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bidangnya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id-ID" sz="2800" dirty="0" smtClean="0"/>
              <a:t>diakui publi</a:t>
            </a:r>
            <a:r>
              <a:rPr lang="en-US" sz="2800" dirty="0" smtClean="0"/>
              <a:t>k.</a:t>
            </a:r>
            <a:endParaRPr lang="id-ID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39" y="380999"/>
            <a:ext cx="875551" cy="914401"/>
          </a:xfrm>
          <a:prstGeom prst="rect">
            <a:avLst/>
          </a:prstGeom>
        </p:spPr>
      </p:pic>
      <p:pic>
        <p:nvPicPr>
          <p:cNvPr id="6" name="Picture 2" descr="DSCN18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81784"/>
            <a:ext cx="1789724" cy="2485616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514600" y="3381784"/>
            <a:ext cx="1828800" cy="1342616"/>
          </a:xfrm>
          <a:prstGeom prst="cloudCallout">
            <a:avLst>
              <a:gd name="adj1" fmla="val 62917"/>
              <a:gd name="adj2" fmla="val 73593"/>
            </a:avLst>
          </a:prstGeom>
          <a:solidFill>
            <a:srgbClr val="CCFF66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000" b="1">
                <a:solidFill>
                  <a:srgbClr val="003300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000" b="1">
                <a:solidFill>
                  <a:srgbClr val="003300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000" b="1">
                <a:solidFill>
                  <a:srgbClr val="003300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000" b="1">
                <a:solidFill>
                  <a:srgbClr val="003300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000" b="1">
                <a:solidFill>
                  <a:srgbClr val="003300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3300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3300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3300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rgbClr val="003300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en-GB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istina" pitchFamily="66" charset="0"/>
              </a:rPr>
              <a:t>Berapa</a:t>
            </a:r>
            <a:r>
              <a:rPr lang="en-GB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istina" pitchFamily="66" charset="0"/>
              </a:rPr>
              <a:t>  </a:t>
            </a:r>
            <a:r>
              <a:rPr lang="en-GB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istina" pitchFamily="66" charset="0"/>
              </a:rPr>
              <a:t>banyak</a:t>
            </a:r>
            <a:r>
              <a:rPr lang="en-GB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istina" pitchFamily="66" charset="0"/>
              </a:rPr>
              <a:t>  </a:t>
            </a:r>
            <a:r>
              <a:rPr lang="en-GB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istina" pitchFamily="66" charset="0"/>
              </a:rPr>
              <a:t>publikasi</a:t>
            </a:r>
            <a:r>
              <a:rPr lang="en-GB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istina" pitchFamily="66" charset="0"/>
              </a:rPr>
              <a:t> </a:t>
            </a:r>
            <a:r>
              <a:rPr lang="en-GB" sz="16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istina" pitchFamily="66" charset="0"/>
              </a:rPr>
              <a:t>anda</a:t>
            </a:r>
            <a:r>
              <a:rPr lang="en-GB" sz="16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ristina" pitchFamily="66" charset="0"/>
              </a:rPr>
              <a:t>?</a:t>
            </a:r>
            <a:endParaRPr lang="en-GB" sz="1600" i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Pristin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dirty="0" smtClean="0"/>
              <a:t>LANJUTAN tips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publikasi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4958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sistematis</a:t>
            </a:r>
            <a:r>
              <a:rPr lang="en-US" sz="2000" dirty="0" smtClean="0"/>
              <a:t>/</a:t>
            </a:r>
            <a:r>
              <a:rPr lang="en-US" sz="2000" dirty="0" err="1" smtClean="0"/>
              <a:t>runut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kalau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dipilah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–</a:t>
            </a:r>
            <a:r>
              <a:rPr lang="en-US" sz="2000" dirty="0" err="1" smtClean="0"/>
              <a:t>bagian</a:t>
            </a:r>
            <a:r>
              <a:rPr lang="en-US" sz="2000" dirty="0"/>
              <a:t> </a:t>
            </a:r>
            <a:r>
              <a:rPr lang="en-US" sz="2000" dirty="0" err="1" smtClean="0"/>
              <a:t>yag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kecil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Kalau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efektif</a:t>
            </a:r>
            <a:r>
              <a:rPr lang="en-US" sz="2000" dirty="0" smtClean="0"/>
              <a:t>.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membingungkan</a:t>
            </a:r>
            <a:r>
              <a:rPr lang="en-US" sz="2000" dirty="0" smtClean="0"/>
              <a:t> </a:t>
            </a:r>
            <a:r>
              <a:rPr lang="en-US" sz="2000" dirty="0" err="1" smtClean="0"/>
              <a:t>pembaca</a:t>
            </a:r>
            <a:r>
              <a:rPr lang="en-US" sz="2000" dirty="0" smtClean="0"/>
              <a:t>.</a:t>
            </a: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rinci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kesimpulan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temuan-temuan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memang</a:t>
            </a:r>
            <a:r>
              <a:rPr lang="en-US" sz="2000" dirty="0" smtClean="0"/>
              <a:t> </a:t>
            </a:r>
            <a:r>
              <a:rPr lang="en-US" sz="2000" dirty="0" err="1" smtClean="0"/>
              <a:t>dilihat</a:t>
            </a:r>
            <a:r>
              <a:rPr lang="en-US" sz="2000" dirty="0" smtClean="0"/>
              <a:t>/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metoda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.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menyertakan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perasaan</a:t>
            </a:r>
            <a:r>
              <a:rPr lang="en-US" sz="2000" dirty="0" smtClean="0"/>
              <a:t>, </a:t>
            </a:r>
            <a:r>
              <a:rPr lang="en-US" sz="2000" dirty="0" err="1" smtClean="0"/>
              <a:t>kesan</a:t>
            </a:r>
            <a:r>
              <a:rPr lang="en-US" sz="2000" dirty="0" smtClean="0"/>
              <a:t>, 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opini</a:t>
            </a:r>
            <a:r>
              <a:rPr lang="en-US" sz="2000" dirty="0" smtClean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Teliti</a:t>
            </a:r>
            <a:r>
              <a:rPr lang="en-US" sz="2000" dirty="0" smtClean="0"/>
              <a:t> format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sitasi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</a:t>
            </a:r>
            <a:r>
              <a:rPr lang="en-US" sz="2000" dirty="0" smtClean="0"/>
              <a:t>,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dipakai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diikuti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jurnal</a:t>
            </a:r>
            <a:r>
              <a:rPr lang="en-US" sz="2000" dirty="0" smtClean="0"/>
              <a:t> </a:t>
            </a:r>
            <a:r>
              <a:rPr lang="en-US" sz="2000" dirty="0" err="1" smtClean="0"/>
              <a:t>yag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dituju</a:t>
            </a:r>
            <a:r>
              <a:rPr lang="en-US" sz="2000" dirty="0" smtClean="0"/>
              <a:t>?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dirty="0" err="1" smtClean="0"/>
              <a:t>Periksa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baca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seksama</a:t>
            </a:r>
            <a:r>
              <a:rPr lang="en-US" sz="2000" dirty="0" smtClean="0"/>
              <a:t>. </a:t>
            </a:r>
            <a:r>
              <a:rPr lang="en-US" sz="2000" dirty="0" err="1" smtClean="0"/>
              <a:t>Minta</a:t>
            </a:r>
            <a:r>
              <a:rPr lang="en-US" sz="2000" dirty="0" smtClean="0"/>
              <a:t> orang lain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baca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tulisan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..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19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TEKNIK </a:t>
            </a:r>
            <a:r>
              <a:rPr lang="en-US" sz="3600" dirty="0"/>
              <a:t>PENULISAN 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PROJECT  </a:t>
            </a:r>
            <a:r>
              <a:rPr lang="en-US" sz="3600" dirty="0"/>
              <a:t>PROPOSAL</a:t>
            </a:r>
            <a:endParaRPr lang="en-US" sz="36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3889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38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pPr algn="ctr"/>
            <a:r>
              <a:rPr lang="en-US" sz="2800" dirty="0" smtClean="0"/>
              <a:t>APA </a:t>
            </a:r>
            <a:r>
              <a:rPr lang="en-US" sz="2800" dirty="0" err="1" smtClean="0"/>
              <a:t>itu</a:t>
            </a:r>
            <a:r>
              <a:rPr lang="en-US" sz="2800" dirty="0" smtClean="0"/>
              <a:t> PROPOSAL?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sz="2100" dirty="0"/>
              <a:t>Proposal </a:t>
            </a:r>
            <a:r>
              <a:rPr lang="en-US" sz="2100" dirty="0" err="1" smtClean="0"/>
              <a:t>sebagai</a:t>
            </a:r>
            <a:r>
              <a:rPr lang="en-US" sz="2100" dirty="0" smtClean="0"/>
              <a:t> </a:t>
            </a:r>
            <a:r>
              <a:rPr lang="en-US" sz="2100" dirty="0" err="1" smtClean="0"/>
              <a:t>alat</a:t>
            </a:r>
            <a:r>
              <a:rPr lang="en-US" sz="2100" dirty="0" smtClean="0"/>
              <a:t> </a:t>
            </a:r>
            <a:r>
              <a:rPr lang="en-US" sz="2100" dirty="0" err="1" smtClean="0"/>
              <a:t>memperkenalkan</a:t>
            </a:r>
            <a:r>
              <a:rPr lang="en-US" sz="2100" dirty="0" smtClean="0"/>
              <a:t> </a:t>
            </a:r>
            <a:r>
              <a:rPr lang="en-US" sz="2100" dirty="0" err="1" smtClean="0"/>
              <a:t>diri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dapat</a:t>
            </a:r>
            <a:r>
              <a:rPr lang="en-US" sz="2100" dirty="0" smtClean="0"/>
              <a:t> </a:t>
            </a:r>
            <a:r>
              <a:rPr lang="en-US" sz="2100" dirty="0" err="1" smtClean="0"/>
              <a:t>menjalin</a:t>
            </a:r>
            <a:r>
              <a:rPr lang="en-US" sz="2100" dirty="0" smtClean="0"/>
              <a:t> </a:t>
            </a:r>
            <a:r>
              <a:rPr lang="en-US" sz="2100" dirty="0" err="1" smtClean="0"/>
              <a:t>awal</a:t>
            </a:r>
            <a:r>
              <a:rPr lang="en-US" sz="2100" dirty="0" smtClean="0"/>
              <a:t> </a:t>
            </a:r>
            <a:r>
              <a:rPr lang="en-US" sz="2100" dirty="0" err="1" smtClean="0"/>
              <a:t>hubungan</a:t>
            </a:r>
            <a:r>
              <a:rPr lang="en-US" sz="2100" dirty="0" smtClean="0"/>
              <a:t> </a:t>
            </a:r>
            <a:r>
              <a:rPr lang="en-US" sz="2100" dirty="0"/>
              <a:t>professional </a:t>
            </a:r>
            <a:r>
              <a:rPr lang="en-US" sz="2100" dirty="0" err="1" smtClean="0"/>
              <a:t>antara</a:t>
            </a:r>
            <a:r>
              <a:rPr lang="en-US" sz="2100" dirty="0" smtClean="0"/>
              <a:t> </a:t>
            </a:r>
            <a:r>
              <a:rPr lang="en-US" sz="2100" dirty="0" err="1" smtClean="0"/>
              <a:t>penulis</a:t>
            </a:r>
            <a:r>
              <a:rPr lang="en-US" sz="2100" dirty="0" smtClean="0"/>
              <a:t> proposal </a:t>
            </a:r>
            <a:r>
              <a:rPr lang="en-US" sz="2100" dirty="0" err="1"/>
              <a:t>dan</a:t>
            </a:r>
            <a:r>
              <a:rPr lang="en-US" sz="2100" dirty="0"/>
              <a:t> donor </a:t>
            </a:r>
            <a:r>
              <a:rPr lang="en-US" sz="2100" dirty="0" err="1"/>
              <a:t>melalui</a:t>
            </a:r>
            <a:r>
              <a:rPr lang="en-US" sz="2100" dirty="0"/>
              <a:t> </a:t>
            </a:r>
            <a:r>
              <a:rPr lang="en-US" sz="2100" dirty="0" err="1"/>
              <a:t>implementasi</a:t>
            </a:r>
            <a:r>
              <a:rPr lang="en-US" sz="2100" dirty="0"/>
              <a:t> </a:t>
            </a:r>
            <a:r>
              <a:rPr lang="en-US" sz="2100" dirty="0" err="1"/>
              <a:t>suatu</a:t>
            </a:r>
            <a:r>
              <a:rPr lang="en-US" sz="2100" dirty="0"/>
              <a:t> </a:t>
            </a:r>
            <a:r>
              <a:rPr lang="en-US" sz="2100" dirty="0" err="1"/>
              <a:t>proyek</a:t>
            </a:r>
            <a:r>
              <a:rPr lang="en-US" sz="2100" dirty="0"/>
              <a:t>. </a:t>
            </a:r>
            <a:endParaRPr lang="en-US" sz="2100" dirty="0" smtClean="0"/>
          </a:p>
          <a:p>
            <a:r>
              <a:rPr lang="en-US" sz="2100" dirty="0" smtClean="0"/>
              <a:t>Proposal </a:t>
            </a:r>
            <a:r>
              <a:rPr lang="en-US" sz="2100" dirty="0" err="1" smtClean="0"/>
              <a:t>menjelaskan</a:t>
            </a:r>
            <a:r>
              <a:rPr lang="en-US" sz="2100" dirty="0" smtClean="0"/>
              <a:t> </a:t>
            </a:r>
            <a:r>
              <a:rPr lang="en-US" sz="2100" dirty="0" err="1"/>
              <a:t>rencana</a:t>
            </a:r>
            <a:r>
              <a:rPr lang="en-US" sz="2100" dirty="0"/>
              <a:t> </a:t>
            </a:r>
            <a:r>
              <a:rPr lang="en-US" sz="2100" dirty="0" err="1"/>
              <a:t>organisasi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implementasi</a:t>
            </a:r>
            <a:r>
              <a:rPr lang="en-US" sz="2100" dirty="0"/>
              <a:t> </a:t>
            </a:r>
            <a:r>
              <a:rPr lang="en-US" sz="2100" dirty="0" err="1"/>
              <a:t>proyek</a:t>
            </a:r>
            <a:r>
              <a:rPr lang="en-US" sz="2100" dirty="0"/>
              <a:t>. </a:t>
            </a:r>
            <a:r>
              <a:rPr lang="en-US" sz="2100" dirty="0" err="1"/>
              <a:t>Memberikan</a:t>
            </a:r>
            <a:r>
              <a:rPr lang="en-US" sz="2100" dirty="0"/>
              <a:t> </a:t>
            </a:r>
            <a:r>
              <a:rPr lang="en-US" sz="2100" dirty="0" err="1"/>
              <a:t>informasi</a:t>
            </a:r>
            <a:r>
              <a:rPr lang="en-US" sz="2100" dirty="0"/>
              <a:t> yang </a:t>
            </a:r>
            <a:r>
              <a:rPr lang="en-US" sz="2100" dirty="0" err="1"/>
              <a:t>banyak</a:t>
            </a:r>
            <a:r>
              <a:rPr lang="en-US" sz="2100" dirty="0"/>
              <a:t> </a:t>
            </a:r>
            <a:r>
              <a:rPr lang="en-US" sz="2100" dirty="0" err="1"/>
              <a:t>tentang</a:t>
            </a:r>
            <a:r>
              <a:rPr lang="en-US" sz="2100" dirty="0"/>
              <a:t> </a:t>
            </a:r>
            <a:r>
              <a:rPr lang="en-US" sz="2100" dirty="0" err="1"/>
              <a:t>kemauan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melaksanakannya</a:t>
            </a:r>
            <a:r>
              <a:rPr lang="en-US" sz="2100" dirty="0"/>
              <a:t>, </a:t>
            </a:r>
            <a:r>
              <a:rPr lang="en-US" sz="2100" dirty="0" err="1"/>
              <a:t>cara</a:t>
            </a:r>
            <a:r>
              <a:rPr lang="en-US" sz="2100" dirty="0"/>
              <a:t> </a:t>
            </a:r>
            <a:r>
              <a:rPr lang="en-US" sz="2100" dirty="0" err="1"/>
              <a:t>mengelolanya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 smtClean="0"/>
              <a:t>memberikan</a:t>
            </a:r>
            <a:r>
              <a:rPr lang="en-US" sz="2100" dirty="0" smtClean="0"/>
              <a:t> </a:t>
            </a:r>
            <a:r>
              <a:rPr lang="en-US" sz="2100" dirty="0" err="1" smtClean="0"/>
              <a:t>hasil</a:t>
            </a:r>
            <a:r>
              <a:rPr lang="en-US" sz="2100" dirty="0" smtClean="0"/>
              <a:t>.</a:t>
            </a:r>
          </a:p>
          <a:p>
            <a:r>
              <a:rPr lang="en-US" sz="2100" dirty="0"/>
              <a:t>Proposal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err="1"/>
              <a:t>dokumen</a:t>
            </a:r>
            <a:r>
              <a:rPr lang="en-US" sz="2100" dirty="0"/>
              <a:t> yang </a:t>
            </a:r>
            <a:r>
              <a:rPr lang="en-US" sz="2100" dirty="0" err="1"/>
              <a:t>sangat</a:t>
            </a:r>
            <a:r>
              <a:rPr lang="en-US" sz="2100" dirty="0"/>
              <a:t> </a:t>
            </a:r>
            <a:r>
              <a:rPr lang="en-US" sz="2100" dirty="0" err="1"/>
              <a:t>penting</a:t>
            </a:r>
            <a:r>
              <a:rPr lang="en-US" sz="2100" dirty="0"/>
              <a:t>. </a:t>
            </a:r>
            <a:r>
              <a:rPr lang="en-US" sz="2100" dirty="0" err="1"/>
              <a:t>Dalam</a:t>
            </a:r>
            <a:r>
              <a:rPr lang="en-US" sz="2100" dirty="0"/>
              <a:t> </a:t>
            </a:r>
            <a:r>
              <a:rPr lang="en-US" sz="2100" dirty="0" err="1"/>
              <a:t>kasus</a:t>
            </a:r>
            <a:r>
              <a:rPr lang="en-US" sz="2100" dirty="0"/>
              <a:t> </a:t>
            </a:r>
            <a:r>
              <a:rPr lang="en-US" sz="2100" dirty="0" err="1"/>
              <a:t>tertentu</a:t>
            </a:r>
            <a:r>
              <a:rPr lang="en-US" sz="2100" dirty="0"/>
              <a:t>, </a:t>
            </a:r>
            <a:r>
              <a:rPr lang="en-US" sz="2100" dirty="0" err="1"/>
              <a:t>suatu</a:t>
            </a:r>
            <a:r>
              <a:rPr lang="en-US" sz="2100" dirty="0"/>
              <a:t> </a:t>
            </a:r>
            <a:r>
              <a:rPr lang="en-US" sz="2100" b="1" dirty="0" err="1"/>
              <a:t>ringkasan</a:t>
            </a:r>
            <a:r>
              <a:rPr lang="en-US" sz="2100" b="1" dirty="0"/>
              <a:t> </a:t>
            </a:r>
            <a:r>
              <a:rPr lang="en-US" sz="2100" b="1" dirty="0" err="1"/>
              <a:t>konsep</a:t>
            </a:r>
            <a:r>
              <a:rPr lang="en-US" sz="2100" b="1" dirty="0"/>
              <a:t> (concept note) </a:t>
            </a:r>
            <a:r>
              <a:rPr lang="en-US" sz="2100" dirty="0" err="1"/>
              <a:t>ditulis</a:t>
            </a:r>
            <a:r>
              <a:rPr lang="en-US" sz="2100" dirty="0"/>
              <a:t> </a:t>
            </a:r>
            <a:r>
              <a:rPr lang="en-US" sz="2100" dirty="0" err="1"/>
              <a:t>dahulu</a:t>
            </a:r>
            <a:r>
              <a:rPr lang="en-US" sz="2100" dirty="0"/>
              <a:t> </a:t>
            </a:r>
            <a:r>
              <a:rPr lang="en-US" sz="2100" dirty="0" err="1"/>
              <a:t>sebelum</a:t>
            </a:r>
            <a:r>
              <a:rPr lang="en-US" sz="2100" dirty="0"/>
              <a:t> </a:t>
            </a:r>
            <a:r>
              <a:rPr lang="en-US" sz="2100" dirty="0" smtClean="0"/>
              <a:t>proposal. </a:t>
            </a:r>
            <a:r>
              <a:rPr lang="en-US" sz="2100" dirty="0" err="1" smtClean="0"/>
              <a:t>Dokumen</a:t>
            </a:r>
            <a:r>
              <a:rPr lang="en-US" sz="2100" dirty="0" smtClean="0"/>
              <a:t> </a:t>
            </a:r>
            <a:r>
              <a:rPr lang="en-US" sz="2100" dirty="0" err="1" smtClean="0"/>
              <a:t>ini</a:t>
            </a:r>
            <a:r>
              <a:rPr lang="en-US" sz="2100" dirty="0" smtClean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singkat</a:t>
            </a:r>
            <a:r>
              <a:rPr lang="en-US" sz="2100" dirty="0"/>
              <a:t> </a:t>
            </a:r>
            <a:r>
              <a:rPr lang="en-US" sz="2100" dirty="0" err="1"/>
              <a:t>menjelaskan</a:t>
            </a:r>
            <a:r>
              <a:rPr lang="en-US" sz="2100" dirty="0"/>
              <a:t> </a:t>
            </a:r>
            <a:r>
              <a:rPr lang="en-US" sz="2100" dirty="0" err="1" smtClean="0"/>
              <a:t>permasalahan</a:t>
            </a:r>
            <a:r>
              <a:rPr lang="en-US" sz="2100" dirty="0" smtClean="0"/>
              <a:t> </a:t>
            </a:r>
            <a:r>
              <a:rPr lang="en-US" sz="2100" dirty="0" err="1" smtClean="0"/>
              <a:t>sehingga</a:t>
            </a:r>
            <a:r>
              <a:rPr lang="en-US" sz="2100" dirty="0" smtClean="0"/>
              <a:t> </a:t>
            </a:r>
            <a:r>
              <a:rPr lang="en-US" sz="2100" dirty="0" err="1" smtClean="0"/>
              <a:t>timbul</a:t>
            </a:r>
            <a:r>
              <a:rPr lang="en-US" sz="2100" dirty="0" smtClean="0"/>
              <a:t> </a:t>
            </a:r>
            <a:r>
              <a:rPr lang="en-US" sz="2100" dirty="0" err="1" smtClean="0"/>
              <a:t>gagasan</a:t>
            </a:r>
            <a:r>
              <a:rPr lang="en-US" sz="2100" dirty="0" smtClean="0"/>
              <a:t> </a:t>
            </a:r>
            <a:r>
              <a:rPr lang="en-US" sz="2100" dirty="0" err="1" smtClean="0"/>
              <a:t>usulan</a:t>
            </a:r>
            <a:r>
              <a:rPr lang="en-US" sz="2100" dirty="0" smtClean="0"/>
              <a:t> </a:t>
            </a:r>
            <a:r>
              <a:rPr lang="en-US" sz="2100" dirty="0" err="1" smtClean="0"/>
              <a:t>kegiatan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en-US" sz="2100" dirty="0" smtClean="0"/>
              <a:t>Proposal </a:t>
            </a:r>
            <a:r>
              <a:rPr lang="en-US" sz="2100" dirty="0" err="1"/>
              <a:t>harus</a:t>
            </a:r>
            <a:r>
              <a:rPr lang="en-US" sz="2100" dirty="0"/>
              <a:t> </a:t>
            </a:r>
            <a:r>
              <a:rPr lang="en-US" sz="2100" dirty="0" err="1"/>
              <a:t>mempunyai</a:t>
            </a:r>
            <a:r>
              <a:rPr lang="en-US" sz="2100" dirty="0"/>
              <a:t> </a:t>
            </a:r>
            <a:r>
              <a:rPr lang="en-US" sz="2100" dirty="0" err="1"/>
              <a:t>kerangka</a:t>
            </a:r>
            <a:r>
              <a:rPr lang="en-US" sz="2100" dirty="0"/>
              <a:t> </a:t>
            </a:r>
            <a:r>
              <a:rPr lang="en-US" sz="2100" dirty="0" err="1"/>
              <a:t>kerja</a:t>
            </a:r>
            <a:r>
              <a:rPr lang="en-US" sz="2100" dirty="0"/>
              <a:t> yang </a:t>
            </a:r>
            <a:r>
              <a:rPr lang="en-US" sz="2100" dirty="0" err="1"/>
              <a:t>dibuat</a:t>
            </a:r>
            <a:r>
              <a:rPr lang="en-US" sz="2100" dirty="0"/>
              <a:t> </a:t>
            </a:r>
            <a:r>
              <a:rPr lang="en-US" sz="2100" dirty="0" err="1"/>
              <a:t>secara</a:t>
            </a:r>
            <a:r>
              <a:rPr lang="en-US" sz="2100" dirty="0"/>
              <a:t> </a:t>
            </a:r>
            <a:r>
              <a:rPr lang="en-US" sz="2100" dirty="0" err="1"/>
              <a:t>jelas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meyakinkan</a:t>
            </a:r>
            <a:r>
              <a:rPr lang="en-US" sz="2100" dirty="0"/>
              <a:t> donor. </a:t>
            </a:r>
          </a:p>
          <a:p>
            <a:r>
              <a:rPr lang="en-US" sz="2100" dirty="0" err="1" smtClean="0"/>
              <a:t>Suatu</a:t>
            </a:r>
            <a:r>
              <a:rPr lang="en-US" sz="2100" dirty="0" smtClean="0"/>
              <a:t> </a:t>
            </a:r>
            <a:r>
              <a:rPr lang="en-US" sz="2100" dirty="0" err="1"/>
              <a:t>gagasan</a:t>
            </a:r>
            <a:r>
              <a:rPr lang="en-US" sz="2100" dirty="0"/>
              <a:t> </a:t>
            </a:r>
            <a:r>
              <a:rPr lang="en-US" sz="2100" dirty="0" err="1" smtClean="0"/>
              <a:t>jika</a:t>
            </a:r>
            <a:r>
              <a:rPr lang="en-US" sz="2100" dirty="0" smtClean="0"/>
              <a:t> </a:t>
            </a:r>
            <a:r>
              <a:rPr lang="en-US" sz="2100" dirty="0" err="1" smtClean="0"/>
              <a:t>tidak</a:t>
            </a:r>
            <a:r>
              <a:rPr lang="en-US" sz="2100" dirty="0" smtClean="0"/>
              <a:t> </a:t>
            </a:r>
            <a:r>
              <a:rPr lang="en-US" sz="2100" dirty="0" err="1"/>
              <a:t>ditulis</a:t>
            </a:r>
            <a:r>
              <a:rPr lang="en-US" sz="2100" dirty="0"/>
              <a:t> </a:t>
            </a:r>
            <a:r>
              <a:rPr lang="en-US" sz="2100" dirty="0" err="1"/>
              <a:t>maka</a:t>
            </a:r>
            <a:r>
              <a:rPr lang="en-US" sz="2100" dirty="0"/>
              <a:t> </a:t>
            </a:r>
            <a:r>
              <a:rPr lang="en-US" sz="2100" dirty="0" err="1"/>
              <a:t>tidak</a:t>
            </a:r>
            <a:r>
              <a:rPr lang="en-US" sz="2100" dirty="0"/>
              <a:t> </a:t>
            </a:r>
            <a:r>
              <a:rPr lang="en-US" sz="2100" dirty="0" err="1" smtClean="0"/>
              <a:t>akan</a:t>
            </a:r>
            <a:r>
              <a:rPr lang="en-US" sz="2100" dirty="0" smtClean="0"/>
              <a:t> </a:t>
            </a:r>
            <a:r>
              <a:rPr lang="en-US" sz="2100" dirty="0" err="1" smtClean="0"/>
              <a:t>pernah</a:t>
            </a:r>
            <a:r>
              <a:rPr lang="en-US" sz="2100" dirty="0" smtClean="0"/>
              <a:t> </a:t>
            </a:r>
            <a:r>
              <a:rPr lang="en-US" sz="2100" dirty="0" err="1"/>
              <a:t>ada</a:t>
            </a:r>
            <a:r>
              <a:rPr lang="en-US" sz="2100" dirty="0"/>
              <a:t> proposal. </a:t>
            </a:r>
            <a:r>
              <a:rPr lang="en-US" sz="2100" dirty="0" smtClean="0"/>
              <a:t>Proposal </a:t>
            </a:r>
            <a:r>
              <a:rPr lang="en-US" sz="2100" dirty="0" err="1"/>
              <a:t>membantu</a:t>
            </a:r>
            <a:r>
              <a:rPr lang="en-US" sz="2100" dirty="0"/>
              <a:t> </a:t>
            </a:r>
            <a:r>
              <a:rPr lang="en-US" sz="2100" dirty="0" err="1"/>
              <a:t>menuangkan</a:t>
            </a:r>
            <a:r>
              <a:rPr lang="en-US" sz="2100" dirty="0"/>
              <a:t> </a:t>
            </a:r>
            <a:r>
              <a:rPr lang="en-US" sz="2100" dirty="0" err="1"/>
              <a:t>gagasan</a:t>
            </a:r>
            <a:r>
              <a:rPr lang="en-US" sz="2100" dirty="0"/>
              <a:t> </a:t>
            </a:r>
            <a:r>
              <a:rPr lang="en-US" sz="2100" dirty="0" err="1"/>
              <a:t>ke</a:t>
            </a:r>
            <a:r>
              <a:rPr lang="en-US" sz="2100" dirty="0"/>
              <a:t> </a:t>
            </a:r>
            <a:r>
              <a:rPr lang="en-US" sz="2100" dirty="0" err="1"/>
              <a:t>dalam</a:t>
            </a:r>
            <a:r>
              <a:rPr lang="en-US" sz="2100" dirty="0"/>
              <a:t> kata-kata</a:t>
            </a:r>
            <a:r>
              <a:rPr lang="en-US" sz="2100" dirty="0" smtClean="0"/>
              <a:t>.</a:t>
            </a:r>
            <a:endParaRPr lang="en-US" sz="2100" dirty="0"/>
          </a:p>
          <a:p>
            <a:r>
              <a:rPr lang="en-US" sz="2100" dirty="0" err="1" smtClean="0"/>
              <a:t>Saat</a:t>
            </a:r>
            <a:r>
              <a:rPr lang="en-US" sz="2100" dirty="0" smtClean="0"/>
              <a:t> </a:t>
            </a:r>
            <a:r>
              <a:rPr lang="en-US" sz="2100" dirty="0" err="1" smtClean="0"/>
              <a:t>ini</a:t>
            </a:r>
            <a:r>
              <a:rPr lang="en-US" sz="2100" dirty="0" smtClean="0"/>
              <a:t> </a:t>
            </a:r>
            <a:r>
              <a:rPr lang="en-US" sz="2100" dirty="0" err="1" smtClean="0"/>
              <a:t>persaingan</a:t>
            </a:r>
            <a:r>
              <a:rPr lang="en-US" sz="2100" dirty="0" smtClean="0"/>
              <a:t> proposal </a:t>
            </a:r>
            <a:r>
              <a:rPr lang="en-US" sz="2100" dirty="0" err="1" smtClean="0"/>
              <a:t>sangat</a:t>
            </a:r>
            <a:r>
              <a:rPr lang="en-US" sz="2100" dirty="0" smtClean="0"/>
              <a:t> </a:t>
            </a:r>
            <a:r>
              <a:rPr lang="en-US" sz="2100" dirty="0" err="1" smtClean="0"/>
              <a:t>ketat</a:t>
            </a:r>
            <a:r>
              <a:rPr lang="en-US" sz="2100" dirty="0" smtClean="0"/>
              <a:t> </a:t>
            </a:r>
            <a:r>
              <a:rPr lang="en-US" sz="2100" dirty="0" err="1" smtClean="0"/>
              <a:t>sehingga</a:t>
            </a:r>
            <a:r>
              <a:rPr lang="en-US" sz="2100" dirty="0" smtClean="0"/>
              <a:t> </a:t>
            </a:r>
            <a:r>
              <a:rPr lang="en-US" sz="2100" dirty="0" err="1" smtClean="0"/>
              <a:t>banyak</a:t>
            </a:r>
            <a:r>
              <a:rPr lang="en-US" sz="2100" dirty="0" smtClean="0"/>
              <a:t> Donor </a:t>
            </a:r>
            <a:r>
              <a:rPr lang="en-US" sz="2100" dirty="0" err="1" smtClean="0"/>
              <a:t>membuat</a:t>
            </a:r>
            <a:r>
              <a:rPr lang="en-US" sz="2100" dirty="0" smtClean="0"/>
              <a:t> </a:t>
            </a:r>
            <a:r>
              <a:rPr lang="en-US" sz="2100" dirty="0" err="1" smtClean="0"/>
              <a:t>kriteria</a:t>
            </a:r>
            <a:r>
              <a:rPr lang="en-US" sz="2100" dirty="0" smtClean="0"/>
              <a:t> </a:t>
            </a:r>
            <a:r>
              <a:rPr lang="en-US" sz="2100" dirty="0" err="1" smtClean="0"/>
              <a:t>bagi</a:t>
            </a:r>
            <a:r>
              <a:rPr lang="en-US" sz="2100" dirty="0" smtClean="0"/>
              <a:t> </a:t>
            </a:r>
            <a:r>
              <a:rPr lang="en-US" sz="2100" dirty="0" err="1" smtClean="0"/>
              <a:t>pembuat</a:t>
            </a:r>
            <a:r>
              <a:rPr lang="en-US" sz="2100" dirty="0" smtClean="0"/>
              <a:t> proposal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harus</a:t>
            </a:r>
            <a:r>
              <a:rPr lang="en-US" sz="2100" dirty="0" smtClean="0"/>
              <a:t> </a:t>
            </a:r>
            <a:r>
              <a:rPr lang="en-US" sz="2100" dirty="0" err="1" smtClean="0"/>
              <a:t>menerima</a:t>
            </a:r>
            <a:r>
              <a:rPr lang="en-US" sz="2100" dirty="0" smtClean="0"/>
              <a:t> </a:t>
            </a:r>
            <a:r>
              <a:rPr lang="en-US" sz="2100" dirty="0" err="1" smtClean="0"/>
              <a:t>undangan</a:t>
            </a:r>
            <a:r>
              <a:rPr lang="en-US" sz="2100" dirty="0" smtClean="0"/>
              <a:t> </a:t>
            </a:r>
            <a:r>
              <a:rPr lang="en-US" sz="2100" dirty="0" err="1" smtClean="0"/>
              <a:t>terdahulu</a:t>
            </a:r>
            <a:r>
              <a:rPr lang="en-US" sz="2100" dirty="0" smtClean="0"/>
              <a:t>.</a:t>
            </a:r>
            <a:endParaRPr lang="en-US" sz="21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2405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62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371600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dijumpai</a:t>
            </a:r>
            <a:r>
              <a:rPr lang="en-US" sz="2400" dirty="0" smtClean="0"/>
              <a:t>  </a:t>
            </a:r>
            <a:r>
              <a:rPr lang="en-US" sz="2400" dirty="0" err="1" smtClean="0"/>
              <a:t>dalam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proposal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79248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Format yang </a:t>
            </a:r>
            <a:r>
              <a:rPr lang="en-US" sz="2000" b="1" dirty="0" err="1" smtClean="0"/>
              <a:t>membingungkan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kurang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jelas</a:t>
            </a:r>
            <a:endParaRPr lang="en-US" sz="2000" b="1" dirty="0" smtClean="0"/>
          </a:p>
          <a:p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sekali</a:t>
            </a:r>
            <a:r>
              <a:rPr lang="en-US" sz="2000" dirty="0" smtClean="0"/>
              <a:t> </a:t>
            </a:r>
            <a:r>
              <a:rPr lang="en-US" sz="2000" dirty="0" err="1" smtClean="0"/>
              <a:t>macam</a:t>
            </a:r>
            <a:r>
              <a:rPr lang="en-US" sz="2000" dirty="0" smtClean="0"/>
              <a:t> format proposal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jumlah</a:t>
            </a:r>
            <a:r>
              <a:rPr lang="en-US" sz="2000" dirty="0" smtClean="0"/>
              <a:t> </a:t>
            </a:r>
            <a:r>
              <a:rPr lang="en-US" sz="2000" dirty="0" err="1" smtClean="0"/>
              <a:t>pemberi</a:t>
            </a:r>
            <a:r>
              <a:rPr lang="en-US" sz="2000" dirty="0" smtClean="0"/>
              <a:t> dana (donor)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. 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donor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format </a:t>
            </a:r>
            <a:r>
              <a:rPr lang="en-US" sz="2000" dirty="0" err="1" smtClean="0"/>
              <a:t>masing-masing</a:t>
            </a:r>
            <a:r>
              <a:rPr lang="en-US" sz="2000" dirty="0" smtClean="0"/>
              <a:t>. </a:t>
            </a:r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dasarnya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bermacam-mavam</a:t>
            </a:r>
            <a:r>
              <a:rPr lang="en-US" sz="2000" dirty="0" smtClean="0"/>
              <a:t> donor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, </a:t>
            </a:r>
            <a:r>
              <a:rPr lang="en-US" sz="2000" dirty="0" err="1" smtClean="0"/>
              <a:t>tetapi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kali </a:t>
            </a:r>
            <a:r>
              <a:rPr lang="en-US" sz="2000" dirty="0" err="1" smtClean="0"/>
              <a:t>menjumpai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merusak</a:t>
            </a:r>
            <a:r>
              <a:rPr lang="en-US" sz="2000" dirty="0" smtClean="0"/>
              <a:t> proses </a:t>
            </a:r>
            <a:r>
              <a:rPr lang="en-US" sz="2000" dirty="0" err="1" smtClean="0"/>
              <a:t>keseluruhan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membingungkan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 smtClean="0"/>
              <a:t>Masalah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Perencanaan</a:t>
            </a:r>
            <a:endParaRPr lang="en-US" sz="2000" dirty="0"/>
          </a:p>
          <a:p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gagasan</a:t>
            </a:r>
            <a:r>
              <a:rPr lang="en-US" sz="2000" dirty="0" smtClean="0"/>
              <a:t>/idea </a:t>
            </a:r>
            <a:r>
              <a:rPr lang="en-US" sz="2000" dirty="0" err="1" smtClean="0"/>
              <a:t>bagus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, 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merencanakan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dituangkan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tulisan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lengkap</a:t>
            </a:r>
            <a:r>
              <a:rPr lang="en-US" sz="2000" dirty="0" smtClean="0"/>
              <a:t>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menghadapi</a:t>
            </a:r>
            <a:r>
              <a:rPr lang="en-US" sz="2000" dirty="0" smtClean="0"/>
              <a:t> tantangan2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diperkirakan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r>
              <a:rPr lang="en-US" sz="2000" dirty="0" smtClean="0"/>
              <a:t>..</a:t>
            </a:r>
            <a:endParaRPr lang="en-US" sz="20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30480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990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705600" cy="1219200"/>
          </a:xfrm>
        </p:spPr>
        <p:txBody>
          <a:bodyPr/>
          <a:lstStyle/>
          <a:p>
            <a:pPr algn="ctr"/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/>
              <a:t> </a:t>
            </a:r>
            <a:r>
              <a:rPr lang="en-US" sz="2400" dirty="0" smtClean="0"/>
              <a:t>yang SERING DIJUMPAI DALAM </a:t>
            </a:r>
            <a:r>
              <a:rPr lang="en-US" sz="2400" dirty="0" err="1" smtClean="0"/>
              <a:t>menulis</a:t>
            </a:r>
            <a:r>
              <a:rPr lang="en-US" sz="2400" dirty="0" smtClean="0"/>
              <a:t> PROPOSAL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4343" y="1447800"/>
            <a:ext cx="7924800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err="1" smtClean="0"/>
              <a:t>Khawatir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takut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jika</a:t>
            </a:r>
            <a:r>
              <a:rPr lang="en-US" sz="2000" b="1" dirty="0" smtClean="0"/>
              <a:t> proposal </a:t>
            </a:r>
            <a:r>
              <a:rPr lang="en-US" sz="2000" b="1" dirty="0" err="1" smtClean="0"/>
              <a:t>ditolak</a:t>
            </a:r>
            <a:endParaRPr lang="en-US" sz="2000" b="1" dirty="0" smtClean="0"/>
          </a:p>
          <a:p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pandang</a:t>
            </a:r>
            <a:r>
              <a:rPr lang="en-US" sz="2000" dirty="0" smtClean="0"/>
              <a:t> </a:t>
            </a:r>
            <a:r>
              <a:rPr lang="en-US" sz="2000" dirty="0" err="1" smtClean="0"/>
              <a:t>bulu</a:t>
            </a:r>
            <a:r>
              <a:rPr lang="en-US" sz="2000" dirty="0" smtClean="0"/>
              <a:t> </a:t>
            </a:r>
            <a:r>
              <a:rPr lang="en-US" sz="2000" dirty="0" err="1" smtClean="0"/>
              <a:t>siapapun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,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proposal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dibayang-bayangi</a:t>
            </a:r>
            <a:r>
              <a:rPr lang="en-US" sz="2000" dirty="0" smtClean="0"/>
              <a:t> rasa </a:t>
            </a:r>
            <a:r>
              <a:rPr lang="en-US" sz="2000" dirty="0" err="1" smtClean="0"/>
              <a:t>khawatir</a:t>
            </a:r>
            <a:r>
              <a:rPr lang="en-US" sz="2000" dirty="0" smtClean="0"/>
              <a:t>/</a:t>
            </a:r>
            <a:r>
              <a:rPr lang="en-US" sz="2000" dirty="0" err="1" smtClean="0"/>
              <a:t>takut</a:t>
            </a:r>
            <a:r>
              <a:rPr lang="en-US" sz="2000" dirty="0" smtClean="0"/>
              <a:t>  </a:t>
            </a:r>
            <a:r>
              <a:rPr lang="en-US" sz="2000" dirty="0" err="1" smtClean="0"/>
              <a:t>jika</a:t>
            </a:r>
            <a:r>
              <a:rPr lang="en-US" sz="2000" dirty="0" smtClean="0"/>
              <a:t> proposal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ditolak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b="1" dirty="0" err="1" smtClean="0"/>
              <a:t>Keterbatasan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tersedia</a:t>
            </a:r>
            <a:r>
              <a:rPr lang="en-US" sz="2000" b="1" dirty="0" smtClean="0"/>
              <a:t>.</a:t>
            </a:r>
          </a:p>
          <a:p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siapapun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proposal.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alasan-alasan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,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melengkapi</a:t>
            </a:r>
            <a:r>
              <a:rPr lang="en-US" sz="2000" dirty="0" smtClean="0"/>
              <a:t> proposal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terbatas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b="1" dirty="0"/>
              <a:t>Proposal </a:t>
            </a:r>
            <a:r>
              <a:rPr lang="en-US" sz="2000" b="1" dirty="0" err="1" smtClean="0"/>
              <a:t>undangan</a:t>
            </a:r>
            <a:r>
              <a:rPr lang="en-US" sz="2000" b="1" dirty="0" smtClean="0"/>
              <a:t> </a:t>
            </a:r>
            <a:r>
              <a:rPr lang="en-US" sz="2000" b="1" dirty="0" err="1"/>
              <a:t>dan</a:t>
            </a:r>
            <a:r>
              <a:rPr lang="en-US" sz="2000" b="1" dirty="0"/>
              <a:t> </a:t>
            </a:r>
            <a:r>
              <a:rPr lang="en-US" sz="2000" b="1" dirty="0" err="1" smtClean="0"/>
              <a:t>bukan</a:t>
            </a:r>
            <a:r>
              <a:rPr lang="en-US" sz="2000" b="1" dirty="0" smtClean="0"/>
              <a:t> </a:t>
            </a:r>
            <a:r>
              <a:rPr lang="en-US" sz="2000" b="1" dirty="0" err="1"/>
              <a:t>undangan</a:t>
            </a:r>
            <a:endParaRPr lang="en-US" sz="2000" b="1" dirty="0"/>
          </a:p>
          <a:p>
            <a:r>
              <a:rPr lang="en-US" sz="2000" dirty="0"/>
              <a:t>Proposal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undangan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undangan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membingungkan</a:t>
            </a:r>
            <a:r>
              <a:rPr lang="en-US" sz="2000" dirty="0"/>
              <a:t>.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organisasi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bekerja</a:t>
            </a:r>
            <a:r>
              <a:rPr lang="en-US" sz="2000" dirty="0"/>
              <a:t> </a:t>
            </a:r>
            <a:r>
              <a:rPr lang="en-US" sz="2000" dirty="0" err="1"/>
              <a:t>keras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memasukkan</a:t>
            </a:r>
            <a:r>
              <a:rPr lang="en-US" sz="2000" dirty="0"/>
              <a:t> proposal </a:t>
            </a:r>
            <a:r>
              <a:rPr lang="en-US" sz="2000" dirty="0" err="1"/>
              <a:t>ke</a:t>
            </a:r>
            <a:r>
              <a:rPr lang="en-US" sz="2000" dirty="0"/>
              <a:t> donor,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segera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</a:t>
            </a:r>
            <a:r>
              <a:rPr lang="en-US" sz="2000" dirty="0" err="1"/>
              <a:t>surat</a:t>
            </a:r>
            <a:r>
              <a:rPr lang="en-US" sz="2000" dirty="0"/>
              <a:t> </a:t>
            </a:r>
            <a:r>
              <a:rPr lang="en-US" sz="2000" dirty="0" err="1"/>
              <a:t>balasan</a:t>
            </a:r>
            <a:r>
              <a:rPr lang="en-US" sz="2000" dirty="0"/>
              <a:t> yang </a:t>
            </a:r>
            <a:r>
              <a:rPr lang="en-US" sz="2000" dirty="0" err="1"/>
              <a:t>menyatakan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donor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pernah</a:t>
            </a:r>
            <a:r>
              <a:rPr lang="en-US" sz="2000" dirty="0"/>
              <a:t> </a:t>
            </a:r>
            <a:r>
              <a:rPr lang="en-US" sz="2000" dirty="0" err="1"/>
              <a:t>mengundang</a:t>
            </a:r>
            <a:r>
              <a:rPr lang="en-US" sz="2000" dirty="0"/>
              <a:t>/</a:t>
            </a:r>
            <a:r>
              <a:rPr lang="en-US" sz="2000" dirty="0" err="1"/>
              <a:t>meminta</a:t>
            </a:r>
            <a:r>
              <a:rPr lang="en-US" sz="2000" dirty="0"/>
              <a:t> 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mengirim</a:t>
            </a:r>
            <a:r>
              <a:rPr lang="en-US" sz="2000" dirty="0"/>
              <a:t> proposal. 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367" y="22860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172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</p:spPr>
        <p:txBody>
          <a:bodyPr/>
          <a:lstStyle/>
          <a:p>
            <a:pPr algn="ctr"/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/>
              <a:t>mempersiapkan</a:t>
            </a:r>
            <a:r>
              <a:rPr lang="en-US" sz="3200" dirty="0" smtClean="0"/>
              <a:t> proposal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7924800" cy="3810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 </a:t>
            </a:r>
            <a:r>
              <a:rPr lang="en-US" sz="2400" dirty="0" err="1" smtClean="0"/>
              <a:t>pengumpulan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referensi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ditulis</a:t>
            </a:r>
            <a:r>
              <a:rPr lang="en-US" sz="2400" dirty="0" smtClean="0"/>
              <a:t> orang lain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kerjakan</a:t>
            </a:r>
            <a:r>
              <a:rPr lang="en-US" sz="2400" dirty="0" smtClean="0"/>
              <a:t>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kasus</a:t>
            </a:r>
            <a:r>
              <a:rPr lang="en-US" sz="2400" dirty="0" smtClean="0"/>
              <a:t> </a:t>
            </a:r>
            <a:r>
              <a:rPr lang="en-US" sz="2400" dirty="0" err="1" smtClean="0"/>
              <a:t>tertentu</a:t>
            </a:r>
            <a:r>
              <a:rPr lang="en-US" sz="2400" dirty="0" smtClean="0"/>
              <a:t>, donor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dana </a:t>
            </a:r>
            <a:r>
              <a:rPr lang="en-US" sz="2400" dirty="0" err="1" smtClean="0"/>
              <a:t>pendahuluan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pengumpulan</a:t>
            </a:r>
            <a:r>
              <a:rPr lang="en-US" sz="2400" dirty="0" smtClean="0"/>
              <a:t> data </a:t>
            </a:r>
            <a:r>
              <a:rPr lang="en-US" sz="2400" dirty="0" err="1" smtClean="0"/>
              <a:t>ini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mempersiapkan</a:t>
            </a:r>
            <a:r>
              <a:rPr lang="en-US" sz="2400" dirty="0" smtClean="0"/>
              <a:t> proposal,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para </a:t>
            </a:r>
            <a:r>
              <a:rPr lang="en-US" sz="2400" dirty="0" err="1" smtClean="0"/>
              <a:t>pihak</a:t>
            </a:r>
            <a:r>
              <a:rPr lang="en-US" sz="2400" dirty="0" smtClean="0"/>
              <a:t> </a:t>
            </a:r>
            <a:r>
              <a:rPr lang="en-US" sz="2400" dirty="0" err="1" smtClean="0"/>
              <a:t>berkepentingan</a:t>
            </a:r>
            <a:r>
              <a:rPr lang="en-US" sz="2400" dirty="0" smtClean="0"/>
              <a:t> (stakeholders) </a:t>
            </a:r>
            <a:r>
              <a:rPr lang="en-US" sz="2400" dirty="0" err="1" smtClean="0"/>
              <a:t>diajak</a:t>
            </a:r>
            <a:r>
              <a:rPr lang="en-US" sz="2400" dirty="0" smtClean="0"/>
              <a:t> </a:t>
            </a:r>
            <a:r>
              <a:rPr lang="en-US" sz="2400" dirty="0" err="1" smtClean="0"/>
              <a:t>konsultasi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dilibatkan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proposal.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323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pPr algn="ctr"/>
            <a:r>
              <a:rPr lang="en-US" sz="2800" dirty="0" smtClean="0"/>
              <a:t>PARA PIHAK BERKEPENTINGAN (STAKEHOLDERS)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3360" y="1447800"/>
            <a:ext cx="871728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000" b="1" dirty="0" smtClean="0"/>
              <a:t>Ada </a:t>
            </a:r>
            <a:r>
              <a:rPr lang="en-US" sz="2000" b="1" dirty="0" err="1" smtClean="0"/>
              <a:t>tiga</a:t>
            </a:r>
            <a:r>
              <a:rPr lang="en-US" sz="2000" b="1" dirty="0" smtClean="0"/>
              <a:t> para </a:t>
            </a:r>
            <a:r>
              <a:rPr lang="en-US" sz="2000" b="1" dirty="0" err="1" smtClean="0"/>
              <a:t>pihak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utama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proses </a:t>
            </a:r>
            <a:r>
              <a:rPr lang="en-US" sz="2000" b="1" dirty="0" err="1" smtClean="0"/>
              <a:t>pembuatan</a:t>
            </a:r>
            <a:r>
              <a:rPr lang="en-US" sz="2000" b="1" dirty="0" smtClean="0"/>
              <a:t> proposal</a:t>
            </a:r>
            <a:r>
              <a:rPr lang="en-US" sz="2000" dirty="0" smtClean="0"/>
              <a:t>,</a:t>
            </a:r>
          </a:p>
          <a:p>
            <a:r>
              <a:rPr lang="en-US" sz="1800" b="1" dirty="0" err="1" smtClean="0"/>
              <a:t>Organisasi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individu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Pembuat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Pengusul</a:t>
            </a:r>
            <a:r>
              <a:rPr lang="en-US" sz="1800" b="1" dirty="0" smtClean="0"/>
              <a:t> Proposal </a:t>
            </a:r>
            <a:r>
              <a:rPr lang="en-US" sz="1800" b="1" dirty="0" err="1" smtClean="0"/>
              <a:t>atau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disebut</a:t>
            </a:r>
            <a:r>
              <a:rPr lang="en-US" sz="1800" b="1" dirty="0" smtClean="0"/>
              <a:t> PROPONENT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sendirian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Kelompok</a:t>
            </a:r>
            <a:r>
              <a:rPr lang="en-US" sz="1800" dirty="0" smtClean="0"/>
              <a:t> </a:t>
            </a:r>
            <a:r>
              <a:rPr lang="en-US" sz="1800" dirty="0" err="1" smtClean="0"/>
              <a:t>indiividu</a:t>
            </a:r>
            <a:endParaRPr lang="en-US" sz="1800" b="1" dirty="0" smtClean="0"/>
          </a:p>
          <a:p>
            <a:r>
              <a:rPr lang="en-US" sz="1800" b="1" dirty="0" err="1" smtClean="0"/>
              <a:t>Masyarakat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	</a:t>
            </a:r>
            <a:r>
              <a:rPr lang="en-US" sz="1800" dirty="0" err="1" smtClean="0"/>
              <a:t>merupakan</a:t>
            </a:r>
            <a:r>
              <a:rPr lang="en-US" sz="1800" dirty="0" smtClean="0"/>
              <a:t> stakeholders yang paling </a:t>
            </a:r>
            <a:r>
              <a:rPr lang="en-US" sz="1800" dirty="0" err="1" smtClean="0"/>
              <a:t>penting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dipertimbangkan</a:t>
            </a:r>
            <a:r>
              <a:rPr lang="en-US" sz="1800" dirty="0" smtClean="0"/>
              <a:t>. 	</a:t>
            </a:r>
            <a:r>
              <a:rPr lang="en-US" sz="1800" dirty="0" err="1" smtClean="0"/>
              <a:t>Karena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kelompok</a:t>
            </a:r>
            <a:r>
              <a:rPr lang="en-US" sz="1800" dirty="0" smtClean="0"/>
              <a:t> yang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menerima</a:t>
            </a:r>
            <a:r>
              <a:rPr lang="en-US" sz="1800" dirty="0" smtClean="0"/>
              <a:t> </a:t>
            </a:r>
            <a:r>
              <a:rPr lang="en-US" sz="1800" dirty="0" err="1" smtClean="0"/>
              <a:t>keuntungan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	target group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dilibatkan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proses </a:t>
            </a:r>
            <a:r>
              <a:rPr lang="en-US" sz="1800" dirty="0" err="1" smtClean="0"/>
              <a:t>perencanaan</a:t>
            </a:r>
            <a:r>
              <a:rPr lang="en-US" sz="1800" dirty="0" smtClean="0"/>
              <a:t> proposal. </a:t>
            </a:r>
            <a:r>
              <a:rPr lang="en-US" sz="1800" dirty="0" err="1" smtClean="0"/>
              <a:t>Denga</a:t>
            </a:r>
            <a:r>
              <a:rPr lang="en-US" sz="1800" dirty="0" smtClean="0"/>
              <a:t> 	</a:t>
            </a:r>
            <a:r>
              <a:rPr lang="en-US" sz="1800" dirty="0" err="1" smtClean="0"/>
              <a:t>demikian</a:t>
            </a:r>
            <a:r>
              <a:rPr lang="en-US" sz="1800" dirty="0" smtClean="0"/>
              <a:t> 	</a:t>
            </a:r>
            <a:r>
              <a:rPr lang="en-US" sz="1800" dirty="0" err="1" smtClean="0"/>
              <a:t>proyek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kuat</a:t>
            </a:r>
            <a:r>
              <a:rPr lang="en-US" sz="1800" dirty="0" smtClean="0"/>
              <a:t> </a:t>
            </a:r>
            <a:r>
              <a:rPr lang="en-US" sz="1800" dirty="0" err="1" smtClean="0"/>
              <a:t>kepemilikannya</a:t>
            </a:r>
            <a:r>
              <a:rPr lang="en-US" sz="1800" dirty="0" smtClean="0"/>
              <a:t> </a:t>
            </a:r>
            <a:r>
              <a:rPr lang="en-US" sz="1800" dirty="0" err="1" smtClean="0"/>
              <a:t>oleh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.</a:t>
            </a:r>
            <a:endParaRPr lang="en-US" sz="1800" b="1" dirty="0" smtClean="0"/>
          </a:p>
          <a:p>
            <a:r>
              <a:rPr lang="en-US" sz="1800" b="1" dirty="0" err="1" smtClean="0"/>
              <a:t>Lembaga</a:t>
            </a:r>
            <a:r>
              <a:rPr lang="en-US" sz="1800" b="1" dirty="0" smtClean="0"/>
              <a:t> Donor</a:t>
            </a:r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/>
              <a:t> </a:t>
            </a:r>
            <a:r>
              <a:rPr lang="en-US" sz="1800" dirty="0" err="1" smtClean="0"/>
              <a:t>Disarankan</a:t>
            </a:r>
            <a:r>
              <a:rPr lang="en-US" sz="1800" dirty="0" smtClean="0"/>
              <a:t> </a:t>
            </a:r>
            <a:r>
              <a:rPr lang="en-US" sz="1800" dirty="0" err="1" smtClean="0"/>
              <a:t>sedapat</a:t>
            </a:r>
            <a:r>
              <a:rPr lang="en-US" sz="1800" dirty="0" smtClean="0"/>
              <a:t> </a:t>
            </a:r>
            <a:r>
              <a:rPr lang="en-US" sz="1800" dirty="0" err="1" smtClean="0"/>
              <a:t>mungkin</a:t>
            </a:r>
            <a:r>
              <a:rPr lang="en-US" sz="1800" dirty="0" smtClean="0"/>
              <a:t> </a:t>
            </a:r>
            <a:r>
              <a:rPr lang="en-US" sz="1800" dirty="0" err="1" smtClean="0"/>
              <a:t>mencari</a:t>
            </a:r>
            <a:r>
              <a:rPr lang="en-US" sz="1800" dirty="0" smtClean="0"/>
              <a:t> </a:t>
            </a:r>
            <a:r>
              <a:rPr lang="en-US" sz="1800" dirty="0" err="1" smtClean="0"/>
              <a:t>masukan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donor,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proposal 	yang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undangan</a:t>
            </a:r>
            <a:r>
              <a:rPr lang="en-US" sz="1800" dirty="0" smtClean="0"/>
              <a:t>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donor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mau</a:t>
            </a:r>
            <a:r>
              <a:rPr lang="en-US" sz="1800" dirty="0" smtClean="0"/>
              <a:t> </a:t>
            </a:r>
            <a:r>
              <a:rPr lang="en-US" sz="1800" dirty="0" err="1" smtClean="0"/>
              <a:t>berhubungan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pengusul</a:t>
            </a:r>
            <a:r>
              <a:rPr lang="en-US" sz="1800" dirty="0" smtClean="0"/>
              <a:t> 	proposal (Proponent). </a:t>
            </a:r>
            <a:r>
              <a:rPr lang="en-US" sz="1800" dirty="0" err="1" smtClean="0"/>
              <a:t>Jika</a:t>
            </a:r>
            <a:r>
              <a:rPr lang="en-US" sz="1800" dirty="0" smtClean="0"/>
              <a:t> proposal </a:t>
            </a:r>
            <a:r>
              <a:rPr lang="en-US" sz="1800" dirty="0" err="1" smtClean="0"/>
              <a:t>diminta</a:t>
            </a:r>
            <a:r>
              <a:rPr lang="en-US" sz="1800" dirty="0" smtClean="0"/>
              <a:t> </a:t>
            </a:r>
            <a:r>
              <a:rPr lang="en-US" sz="1800" dirty="0" err="1" smtClean="0"/>
              <a:t>melalui</a:t>
            </a:r>
            <a:r>
              <a:rPr lang="en-US" sz="1800" dirty="0" smtClean="0"/>
              <a:t> </a:t>
            </a:r>
            <a:r>
              <a:rPr lang="en-US" sz="1800" dirty="0" err="1" smtClean="0"/>
              <a:t>individu</a:t>
            </a:r>
            <a:r>
              <a:rPr lang="en-US" sz="1800" dirty="0" smtClean="0"/>
              <a:t>, </a:t>
            </a:r>
            <a:r>
              <a:rPr lang="en-US" sz="1800" dirty="0" err="1" smtClean="0"/>
              <a:t>maka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baik</a:t>
            </a:r>
            <a:r>
              <a:rPr lang="en-US" sz="1800" dirty="0" smtClean="0"/>
              <a:t> 	</a:t>
            </a:r>
            <a:r>
              <a:rPr lang="en-US" sz="1800" dirty="0" err="1" smtClean="0"/>
              <a:t>jika</a:t>
            </a:r>
            <a:r>
              <a:rPr lang="en-US" sz="1800" dirty="0" smtClean="0"/>
              <a:t> 	</a:t>
            </a:r>
            <a:r>
              <a:rPr lang="en-US" sz="1800" dirty="0" err="1" smtClean="0"/>
              <a:t>adapertemuan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pihak</a:t>
            </a:r>
            <a:r>
              <a:rPr lang="en-US" sz="1800" dirty="0" smtClean="0"/>
              <a:t> donor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mencatat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lengkap</a:t>
            </a:r>
            <a:r>
              <a:rPr lang="en-US" sz="1800" dirty="0" smtClean="0"/>
              <a:t>.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55" y="22859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456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Pastikan</a:t>
            </a:r>
            <a:r>
              <a:rPr lang="en-US" b="1" dirty="0" smtClean="0"/>
              <a:t> </a:t>
            </a:r>
            <a:r>
              <a:rPr lang="en-US" b="1" dirty="0" err="1" smtClean="0"/>
              <a:t>mendapat</a:t>
            </a:r>
            <a:r>
              <a:rPr lang="en-US" b="1" dirty="0" smtClean="0"/>
              <a:t> </a:t>
            </a:r>
            <a:r>
              <a:rPr lang="en-US" b="1" dirty="0" err="1" smtClean="0"/>
              <a:t>informasi</a:t>
            </a:r>
            <a:r>
              <a:rPr lang="en-US" b="1" dirty="0" smtClean="0"/>
              <a:t> yang </a:t>
            </a:r>
            <a:r>
              <a:rPr lang="en-US" b="1" dirty="0" err="1" smtClean="0"/>
              <a:t>lengkap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donor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800" b="1" dirty="0" err="1" smtClean="0"/>
              <a:t>Informasi</a:t>
            </a:r>
            <a:r>
              <a:rPr lang="en-US" sz="2800" b="1" dirty="0" smtClean="0"/>
              <a:t> yang </a:t>
            </a:r>
            <a:r>
              <a:rPr lang="en-US" sz="2800" b="1" dirty="0" err="1" smtClean="0"/>
              <a:t>perlu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didapat</a:t>
            </a:r>
            <a:r>
              <a:rPr lang="en-US" dirty="0" smtClean="0"/>
              <a:t>:</a:t>
            </a:r>
          </a:p>
          <a:p>
            <a:pPr lvl="0"/>
            <a:endParaRPr lang="en-US" dirty="0"/>
          </a:p>
          <a:p>
            <a:pPr lvl="0"/>
            <a:r>
              <a:rPr lang="en-US" sz="2400" dirty="0" err="1" smtClean="0"/>
              <a:t>Prioritas</a:t>
            </a:r>
            <a:r>
              <a:rPr lang="en-US" sz="2400" dirty="0" smtClean="0"/>
              <a:t> </a:t>
            </a:r>
            <a:r>
              <a:rPr lang="en-US" sz="2400" dirty="0" err="1" smtClean="0"/>
              <a:t>bantuan</a:t>
            </a:r>
            <a:r>
              <a:rPr lang="en-US" sz="2400" dirty="0" smtClean="0"/>
              <a:t>/</a:t>
            </a:r>
            <a:r>
              <a:rPr lang="en-US" sz="2400" dirty="0" err="1" smtClean="0"/>
              <a:t>hibah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issue </a:t>
            </a:r>
            <a:endParaRPr lang="en-US" sz="2400" dirty="0"/>
          </a:p>
          <a:p>
            <a:pPr lvl="0"/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Donor (</a:t>
            </a:r>
            <a:r>
              <a:rPr lang="en-US" sz="2400" dirty="0" err="1" smtClean="0"/>
              <a:t>kalau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)</a:t>
            </a:r>
            <a:endParaRPr lang="en-US" sz="2400" dirty="0"/>
          </a:p>
          <a:p>
            <a:pPr lvl="0"/>
            <a:r>
              <a:rPr lang="en-US" sz="2400" dirty="0" err="1" smtClean="0"/>
              <a:t>Tuntunan</a:t>
            </a:r>
            <a:r>
              <a:rPr lang="en-US" sz="2400" dirty="0" smtClean="0"/>
              <a:t> Proposal (Proposal Guidelines)</a:t>
            </a:r>
            <a:endParaRPr lang="en-US" sz="2400" dirty="0"/>
          </a:p>
          <a:p>
            <a:pPr lvl="0"/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Program yang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didanai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837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59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sz="2800" dirty="0" err="1" smtClean="0"/>
              <a:t>Menulis</a:t>
            </a:r>
            <a:r>
              <a:rPr lang="en-US" sz="2800" dirty="0" smtClean="0"/>
              <a:t> </a:t>
            </a:r>
            <a:r>
              <a:rPr lang="en-US" sz="2800" dirty="0" err="1" smtClean="0"/>
              <a:t>tentang</a:t>
            </a:r>
            <a:r>
              <a:rPr lang="en-US" sz="2800" dirty="0" smtClean="0"/>
              <a:t> </a:t>
            </a:r>
            <a:r>
              <a:rPr lang="en-US" sz="2800" dirty="0" err="1" smtClean="0"/>
              <a:t>profil</a:t>
            </a:r>
            <a:r>
              <a:rPr lang="en-US" sz="2800" dirty="0" smtClean="0"/>
              <a:t> </a:t>
            </a:r>
            <a:r>
              <a:rPr lang="en-US" sz="2800" dirty="0" err="1" smtClean="0"/>
              <a:t>Organisasi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Orang yang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sulit</a:t>
            </a:r>
            <a:r>
              <a:rPr lang="en-US" sz="2000" dirty="0" smtClean="0"/>
              <a:t>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organisasinya</a:t>
            </a:r>
            <a:r>
              <a:rPr lang="en-US" sz="2000" dirty="0" smtClean="0"/>
              <a:t>.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sering</a:t>
            </a:r>
            <a:r>
              <a:rPr lang="en-US" sz="2000" dirty="0" smtClean="0"/>
              <a:t> copy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terdahulu</a:t>
            </a:r>
            <a:r>
              <a:rPr lang="en-US" sz="2000" dirty="0" smtClean="0"/>
              <a:t>. </a:t>
            </a:r>
            <a:r>
              <a:rPr lang="en-US" sz="2000" dirty="0" err="1" smtClean="0"/>
              <a:t>Namun</a:t>
            </a:r>
            <a:r>
              <a:rPr lang="en-US" sz="2000" dirty="0" smtClean="0"/>
              <a:t>, </a:t>
            </a:r>
            <a:r>
              <a:rPr lang="en-US" sz="2000" dirty="0" err="1" smtClean="0"/>
              <a:t>seringkali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mutakhir</a:t>
            </a:r>
            <a:r>
              <a:rPr lang="en-US" sz="2000" dirty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organisasinya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 smtClean="0"/>
              <a:t>Seringkali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terlewatkan</a:t>
            </a:r>
            <a:r>
              <a:rPr lang="en-US" sz="2000" dirty="0" smtClean="0"/>
              <a:t>, </a:t>
            </a:r>
            <a:r>
              <a:rPr lang="en-US" sz="2000" dirty="0" err="1" smtClean="0"/>
              <a:t>padahal</a:t>
            </a:r>
            <a:r>
              <a:rPr lang="en-US" sz="2000" dirty="0" smtClean="0"/>
              <a:t> </a:t>
            </a:r>
            <a:r>
              <a:rPr lang="en-US" sz="2000" dirty="0" err="1" smtClean="0"/>
              <a:t>justeru</a:t>
            </a:r>
            <a:r>
              <a:rPr lang="en-US" sz="2000" dirty="0" smtClean="0"/>
              <a:t> yang paling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memuat</a:t>
            </a:r>
            <a:r>
              <a:rPr lang="en-US" sz="2000" dirty="0" smtClean="0"/>
              <a:t> </a:t>
            </a:r>
            <a:r>
              <a:rPr lang="en-US" sz="2000" dirty="0" err="1" smtClean="0"/>
              <a:t>kehebatan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patut</a:t>
            </a:r>
            <a:r>
              <a:rPr lang="en-US" sz="2000" dirty="0" smtClean="0"/>
              <a:t> </a:t>
            </a:r>
            <a:r>
              <a:rPr lang="en-US" sz="2000" dirty="0" err="1" smtClean="0"/>
              <a:t>diketahui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donor.</a:t>
            </a:r>
            <a:endParaRPr lang="en-US" sz="2000" dirty="0"/>
          </a:p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konsultasi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kawan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senior yang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pernah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smtClean="0"/>
              <a:t>SWOT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praktis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 err="1" smtClean="0"/>
              <a:t>diskusi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kawan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the </a:t>
            </a:r>
            <a:r>
              <a:rPr lang="en-US" sz="2000" dirty="0"/>
              <a:t>Strengths, Weaknesses, Opportunities and Threats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6669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10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err="1" smtClean="0"/>
              <a:t>Susunan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Format </a:t>
            </a:r>
            <a:r>
              <a:rPr lang="en-US" sz="2400" dirty="0" err="1" smtClean="0"/>
              <a:t>Umum</a:t>
            </a:r>
            <a:r>
              <a:rPr lang="en-US" sz="2400" dirty="0" smtClean="0"/>
              <a:t> Proposal </a:t>
            </a:r>
            <a:r>
              <a:rPr lang="en-US" sz="2400" dirty="0" err="1" smtClean="0"/>
              <a:t>terdiri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</a:t>
            </a:r>
            <a:r>
              <a:rPr lang="en-US" sz="2400" dirty="0" err="1" smtClean="0"/>
              <a:t>bagian-bagian</a:t>
            </a:r>
            <a:r>
              <a:rPr lang="en-US" sz="2400" dirty="0" smtClean="0"/>
              <a:t>:</a:t>
            </a:r>
            <a:endParaRPr lang="en-US" sz="2400" dirty="0"/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 (Project Statements)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Rasional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(Rational or Justifications)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( Project </a:t>
            </a:r>
            <a:r>
              <a:rPr lang="en-US" sz="2000" dirty="0"/>
              <a:t>Goal &amp; </a:t>
            </a:r>
            <a:r>
              <a:rPr lang="en-US" sz="2000" dirty="0" smtClean="0"/>
              <a:t>Objectives)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(Strategy </a:t>
            </a:r>
            <a:r>
              <a:rPr lang="en-US" sz="2000" dirty="0"/>
              <a:t>&amp; </a:t>
            </a:r>
            <a:r>
              <a:rPr lang="en-US" sz="2000" dirty="0" smtClean="0"/>
              <a:t>Activities)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Hasil</a:t>
            </a:r>
            <a:r>
              <a:rPr lang="en-US" sz="2000" dirty="0" smtClean="0"/>
              <a:t>: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Dampak</a:t>
            </a:r>
            <a:r>
              <a:rPr lang="en-US" sz="2000" dirty="0" smtClean="0"/>
              <a:t> ( Results: Outputs </a:t>
            </a:r>
            <a:r>
              <a:rPr lang="en-US" sz="2000" dirty="0"/>
              <a:t>and </a:t>
            </a:r>
            <a:r>
              <a:rPr lang="en-US" sz="2000" dirty="0" smtClean="0"/>
              <a:t>Outcomes)</a:t>
            </a:r>
          </a:p>
          <a:p>
            <a:pPr>
              <a:buFont typeface="+mj-lt"/>
              <a:buAutoNum type="arabicPeriod"/>
            </a:pPr>
            <a:r>
              <a:rPr lang="en-US" sz="2000" dirty="0" err="1" smtClean="0"/>
              <a:t>Anggaran</a:t>
            </a:r>
            <a:r>
              <a:rPr lang="en-US" sz="2000" dirty="0" smtClean="0"/>
              <a:t> (Budget)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0762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Masalah Penelitian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 err="1" smtClean="0"/>
              <a:t>Tahapan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paling </a:t>
            </a:r>
            <a:r>
              <a:rPr lang="en-US" altLang="en-US" sz="2800" dirty="0" err="1" smtClean="0"/>
              <a:t>penting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yaitu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merumuskan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permasalahan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Kalau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permasalahan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jelas</a:t>
            </a:r>
            <a:r>
              <a:rPr lang="en-US" altLang="en-US" sz="2800" dirty="0"/>
              <a:t> , </a:t>
            </a:r>
            <a:r>
              <a:rPr lang="en-US" altLang="en-US" sz="2800" dirty="0" err="1"/>
              <a:t>penelitian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bisa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dilakukan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baik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 err="1"/>
              <a:t>Penemuan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harus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dibarengi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pemecahan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masalah</a:t>
            </a:r>
            <a:r>
              <a:rPr lang="en-US" altLang="en-US" sz="2800" dirty="0"/>
              <a:t>.</a:t>
            </a:r>
          </a:p>
          <a:p>
            <a:pPr marL="0" indent="0">
              <a:buNone/>
            </a:pPr>
            <a:endParaRPr lang="en-US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2781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96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en-US" sz="2400" dirty="0" err="1" smtClean="0"/>
              <a:t>Menulis</a:t>
            </a:r>
            <a:r>
              <a:rPr lang="en-US" sz="2400" dirty="0" smtClean="0"/>
              <a:t> </a:t>
            </a:r>
            <a:r>
              <a:rPr lang="en-US" sz="2400" dirty="0" err="1" smtClean="0"/>
              <a:t>pokok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(Problem Statements)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4958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Seringkali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mengalami</a:t>
            </a:r>
            <a:r>
              <a:rPr lang="en-US" sz="2000" dirty="0" smtClean="0"/>
              <a:t> </a:t>
            </a:r>
            <a:r>
              <a:rPr lang="en-US" sz="2000" dirty="0" err="1" smtClean="0"/>
              <a:t>kesulitan</a:t>
            </a:r>
            <a:r>
              <a:rPr lang="en-US" sz="2000" dirty="0" smtClean="0"/>
              <a:t>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</a:t>
            </a:r>
            <a:r>
              <a:rPr lang="en-US" sz="2000" dirty="0" err="1" smtClean="0"/>
              <a:t>maslah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dikemukakan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proposal </a:t>
            </a:r>
            <a:r>
              <a:rPr lang="en-US" sz="2000" dirty="0" err="1" smtClean="0"/>
              <a:t>proyek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tulis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sebenarnya</a:t>
            </a:r>
            <a:r>
              <a:rPr lang="en-US" sz="2000" dirty="0" smtClean="0"/>
              <a:t> </a:t>
            </a: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melainkan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akbat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 smtClean="0"/>
              <a:t>Contoh</a:t>
            </a:r>
            <a:r>
              <a:rPr lang="en-US" sz="2000" dirty="0" smtClean="0"/>
              <a:t>: </a:t>
            </a:r>
            <a:r>
              <a:rPr lang="en-US" sz="2000" dirty="0" err="1" smtClean="0"/>
              <a:t>misalnya</a:t>
            </a:r>
            <a:r>
              <a:rPr lang="en-US" sz="2000" dirty="0" smtClean="0"/>
              <a:t>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di </a:t>
            </a:r>
            <a:r>
              <a:rPr lang="en-US" sz="2000" dirty="0" err="1" smtClean="0"/>
              <a:t>suatu</a:t>
            </a:r>
            <a:r>
              <a:rPr lang="en-US" sz="2000" dirty="0" smtClean="0"/>
              <a:t> area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usulkan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menyebit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/</a:t>
            </a:r>
            <a:r>
              <a:rPr lang="en-US" sz="2000" dirty="0" err="1" smtClean="0"/>
              <a:t>dampak</a:t>
            </a:r>
            <a:r>
              <a:rPr lang="en-US" sz="2000" dirty="0" smtClean="0"/>
              <a:t>. </a:t>
            </a:r>
            <a:r>
              <a:rPr lang="en-US" sz="2000" dirty="0" err="1" smtClean="0"/>
              <a:t>Padahal</a:t>
            </a:r>
            <a:r>
              <a:rPr lang="en-US" sz="2000" dirty="0" smtClean="0"/>
              <a:t> </a:t>
            </a:r>
            <a:r>
              <a:rPr lang="en-US" sz="2000" dirty="0" err="1" smtClean="0"/>
              <a:t>problemnya</a:t>
            </a:r>
            <a:r>
              <a:rPr lang="en-US" sz="2000" dirty="0" smtClean="0"/>
              <a:t> lain.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diarrhea yang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tingginya</a:t>
            </a:r>
            <a:r>
              <a:rPr lang="en-US" sz="2000" dirty="0" smtClean="0"/>
              <a:t> </a:t>
            </a:r>
            <a:r>
              <a:rPr lang="en-US" sz="2000" dirty="0" err="1" smtClean="0"/>
              <a:t>angka</a:t>
            </a:r>
            <a:r>
              <a:rPr lang="en-US" sz="2000" dirty="0" smtClean="0"/>
              <a:t> </a:t>
            </a:r>
            <a:r>
              <a:rPr lang="en-US" sz="2000" dirty="0" err="1" smtClean="0"/>
              <a:t>kematian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perlu</a:t>
            </a:r>
            <a:r>
              <a:rPr lang="en-US" sz="2000" dirty="0" smtClean="0"/>
              <a:t> </a:t>
            </a:r>
            <a:r>
              <a:rPr lang="en-US" sz="2000" dirty="0" err="1" smtClean="0"/>
              <a:t>menyebutkan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sebab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integral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.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kasus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di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diarrhea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rendahnya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masayarakat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kebersihan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sanitasi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1351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5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1371600"/>
          </a:xfrm>
        </p:spPr>
        <p:txBody>
          <a:bodyPr/>
          <a:lstStyle/>
          <a:p>
            <a:pPr algn="ctr"/>
            <a:r>
              <a:rPr lang="en-US" sz="2400" b="1" dirty="0" err="1" smtClean="0"/>
              <a:t>Hubungan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akibat-masalah-sebab</a:t>
            </a:r>
            <a:r>
              <a:rPr lang="en-US" sz="2400" b="1" dirty="0" smtClean="0"/>
              <a:t> (Effect&gt;Problem&gt;Cause)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3733800"/>
          </a:xfrm>
        </p:spPr>
        <p:txBody>
          <a:bodyPr/>
          <a:lstStyle/>
          <a:p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ketiga</a:t>
            </a:r>
            <a:r>
              <a:rPr lang="en-US" sz="2000" dirty="0" smtClean="0"/>
              <a:t> factor: </a:t>
            </a:r>
            <a:r>
              <a:rPr lang="en-US" sz="2000" dirty="0" err="1" smtClean="0"/>
              <a:t>Akibat</a:t>
            </a:r>
            <a:r>
              <a:rPr lang="en-US" sz="2000" dirty="0" smtClean="0"/>
              <a:t>, </a:t>
            </a:r>
            <a:r>
              <a:rPr lang="en-US" sz="2000" dirty="0" err="1" smtClean="0"/>
              <a:t>Masalah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Sebab</a:t>
            </a:r>
            <a:r>
              <a:rPr lang="en-US" sz="2000" dirty="0" smtClean="0"/>
              <a:t> (</a:t>
            </a:r>
            <a:r>
              <a:rPr lang="en-US" sz="2000" dirty="0"/>
              <a:t>Effect, Problem and Cause)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dikemukakan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(Problem Statement)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Proposal.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issue,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latihan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bolak</a:t>
            </a:r>
            <a:r>
              <a:rPr lang="en-US" sz="2000" dirty="0" smtClean="0"/>
              <a:t> </a:t>
            </a:r>
            <a:r>
              <a:rPr lang="en-US" sz="2000" dirty="0" err="1" smtClean="0"/>
              <a:t>balik</a:t>
            </a:r>
            <a:r>
              <a:rPr lang="en-US" sz="2000" dirty="0" smtClean="0"/>
              <a:t> </a:t>
            </a:r>
            <a:r>
              <a:rPr lang="en-US" sz="2000" dirty="0" err="1" smtClean="0"/>
              <a:t>mencari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sebab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Cara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mengetahui</a:t>
            </a:r>
            <a:r>
              <a:rPr lang="en-US" sz="2000" dirty="0" smtClean="0"/>
              <a:t> </a:t>
            </a:r>
            <a:r>
              <a:rPr lang="en-US" sz="2000" dirty="0" err="1" smtClean="0"/>
              <a:t>sebab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issue </a:t>
            </a:r>
            <a:r>
              <a:rPr lang="en-US" sz="2000" dirty="0" err="1" smtClean="0"/>
              <a:t>ialah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pertanyaan</a:t>
            </a:r>
            <a:r>
              <a:rPr lang="en-US" sz="2000" dirty="0" smtClean="0"/>
              <a:t> “</a:t>
            </a:r>
            <a:r>
              <a:rPr lang="en-US" sz="2000" dirty="0" err="1" smtClean="0"/>
              <a:t>Mengapa</a:t>
            </a:r>
            <a:r>
              <a:rPr lang="en-US" sz="2000" dirty="0" smtClean="0"/>
              <a:t>”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menerus</a:t>
            </a:r>
            <a:r>
              <a:rPr lang="en-US" sz="2000" dirty="0" smtClean="0"/>
              <a:t> (“WHY”). 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sebab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.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 </a:t>
            </a:r>
            <a:r>
              <a:rPr lang="en-US" sz="2000" dirty="0" err="1" smtClean="0"/>
              <a:t>sebab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akibat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0480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80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219200"/>
          </a:xfrm>
        </p:spPr>
        <p:txBody>
          <a:bodyPr/>
          <a:lstStyle/>
          <a:p>
            <a:pPr algn="ctr"/>
            <a:r>
              <a:rPr lang="en-US" sz="2400" dirty="0" smtClean="0"/>
              <a:t>Cara  </a:t>
            </a:r>
            <a:r>
              <a:rPr lang="en-US" sz="2400" dirty="0" err="1" smtClean="0"/>
              <a:t>menganalisis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akar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2000" dirty="0" err="1" smtClean="0"/>
              <a:t>Sebutkan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seefektif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setepat</a:t>
            </a:r>
            <a:r>
              <a:rPr lang="en-US" sz="2000" dirty="0" smtClean="0"/>
              <a:t> </a:t>
            </a:r>
            <a:r>
              <a:rPr lang="en-US" sz="2000" dirty="0" err="1" smtClean="0"/>
              <a:t>mungkin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Rujuk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data </a:t>
            </a:r>
            <a:r>
              <a:rPr lang="en-US" sz="2000" dirty="0" err="1" smtClean="0"/>
              <a:t>riset</a:t>
            </a:r>
            <a:r>
              <a:rPr lang="en-US" sz="2000" dirty="0" smtClean="0"/>
              <a:t> </a:t>
            </a:r>
            <a:r>
              <a:rPr lang="en-US" sz="2000" dirty="0" err="1" smtClean="0"/>
              <a:t>apapun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 </a:t>
            </a:r>
            <a:r>
              <a:rPr lang="en-US" sz="2000" dirty="0" err="1" smtClean="0"/>
              <a:t>termasuk</a:t>
            </a:r>
            <a:r>
              <a:rPr lang="en-US" sz="2000" dirty="0" smtClean="0"/>
              <a:t> </a:t>
            </a:r>
            <a:r>
              <a:rPr lang="en-US" sz="2000" dirty="0" err="1" smtClean="0"/>
              <a:t>publikasi</a:t>
            </a:r>
            <a:r>
              <a:rPr lang="en-US" sz="2000" dirty="0" smtClean="0"/>
              <a:t>,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, </a:t>
            </a:r>
            <a:r>
              <a:rPr lang="en-US" sz="2000" dirty="0" err="1" smtClean="0"/>
              <a:t>koran</a:t>
            </a:r>
            <a:r>
              <a:rPr lang="en-US" sz="2000" dirty="0" smtClean="0"/>
              <a:t> </a:t>
            </a:r>
            <a:r>
              <a:rPr lang="en-US" sz="2000" dirty="0" err="1" smtClean="0"/>
              <a:t>dll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Tulis</a:t>
            </a:r>
            <a:r>
              <a:rPr lang="en-US" sz="2000" dirty="0" smtClean="0"/>
              <a:t>  </a:t>
            </a:r>
            <a:r>
              <a:rPr lang="en-US" sz="2000" dirty="0" err="1" smtClean="0"/>
              <a:t>persepsi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 .</a:t>
            </a:r>
            <a:endParaRPr lang="en-US" sz="2000" dirty="0"/>
          </a:p>
          <a:p>
            <a:pPr lvl="0"/>
            <a:r>
              <a:rPr lang="en-US" sz="2000" dirty="0" err="1" smtClean="0"/>
              <a:t>Periksa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apakah</a:t>
            </a:r>
            <a:r>
              <a:rPr lang="en-US" sz="2000" dirty="0" smtClean="0"/>
              <a:t>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degan</a:t>
            </a:r>
            <a:r>
              <a:rPr lang="en-US" sz="2000" dirty="0" smtClean="0"/>
              <a:t> </a:t>
            </a:r>
            <a:r>
              <a:rPr lang="en-US" sz="2000" dirty="0" err="1" smtClean="0"/>
              <a:t>petunjuk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issue </a:t>
            </a:r>
            <a:r>
              <a:rPr lang="en-US" sz="2000" dirty="0" err="1" smtClean="0"/>
              <a:t>prioritas</a:t>
            </a:r>
            <a:r>
              <a:rPr lang="en-US" sz="2000" dirty="0" smtClean="0"/>
              <a:t> donor.</a:t>
            </a:r>
            <a:endParaRPr lang="en-US" sz="2000" dirty="0"/>
          </a:p>
          <a:p>
            <a:pPr lvl="0"/>
            <a:r>
              <a:rPr lang="en-US" sz="2000" dirty="0" err="1" smtClean="0"/>
              <a:t>Tulis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lengkap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latar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daerah</a:t>
            </a:r>
            <a:r>
              <a:rPr lang="en-US" sz="2000" dirty="0" smtClean="0"/>
              <a:t>, </a:t>
            </a:r>
            <a:r>
              <a:rPr lang="en-US" sz="2000" dirty="0" err="1" smtClean="0"/>
              <a:t>masyarakatnya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tersedia</a:t>
            </a:r>
            <a:r>
              <a:rPr lang="en-US" sz="2000" dirty="0" smtClean="0"/>
              <a:t> di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kekuatan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kapasitasnya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menghadapi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dijumpai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2860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0453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SASARAN PROYEK (Project Goal)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,  </a:t>
            </a:r>
            <a:r>
              <a:rPr lang="en-US" sz="2000" dirty="0" err="1" smtClean="0"/>
              <a:t>levelnya</a:t>
            </a:r>
            <a:r>
              <a:rPr lang="en-US" sz="2000" dirty="0" smtClean="0"/>
              <a:t> di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mandiri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mandiri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selalu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kekuatan</a:t>
            </a:r>
            <a:r>
              <a:rPr lang="en-US" sz="2000" dirty="0" smtClean="0"/>
              <a:t> lain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Institusi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berkaitan</a:t>
            </a:r>
            <a:r>
              <a:rPr lang="en-US" sz="2000" dirty="0" smtClean="0"/>
              <a:t> demi </a:t>
            </a:r>
            <a:r>
              <a:rPr lang="en-US" sz="2000" dirty="0" err="1" smtClean="0"/>
              <a:t>keberhasilan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hanya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dicerminkan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judul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.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 </a:t>
            </a:r>
            <a:r>
              <a:rPr lang="en-US" sz="2000" dirty="0" err="1" smtClean="0"/>
              <a:t>sebaiknya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mendukung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menyeluruh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lembaga</a:t>
            </a:r>
            <a:r>
              <a:rPr lang="en-US" sz="2000" dirty="0" smtClean="0"/>
              <a:t> donor.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099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</p:spPr>
        <p:txBody>
          <a:bodyPr/>
          <a:lstStyle/>
          <a:p>
            <a:pPr algn="ctr"/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05000"/>
            <a:ext cx="79248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Contoh</a:t>
            </a:r>
            <a:r>
              <a:rPr lang="en-US" sz="2400" b="1" dirty="0" smtClean="0"/>
              <a:t>:</a:t>
            </a:r>
            <a:endParaRPr lang="en-US" sz="2400" dirty="0"/>
          </a:p>
          <a:p>
            <a:r>
              <a:rPr lang="en-US" sz="2400" b="1" dirty="0" smtClean="0"/>
              <a:t>“</a:t>
            </a:r>
            <a:r>
              <a:rPr lang="en-US" sz="2400" b="1" dirty="0" err="1" smtClean="0"/>
              <a:t>Penyediaan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fasilitas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perumahan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korban </a:t>
            </a:r>
            <a:r>
              <a:rPr lang="en-US" sz="2400" b="1" dirty="0" err="1" smtClean="0"/>
              <a:t>gempa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bumi</a:t>
            </a:r>
            <a:r>
              <a:rPr lang="en-US" sz="2400" b="1" dirty="0" smtClean="0"/>
              <a:t>”</a:t>
            </a:r>
            <a:r>
              <a:rPr lang="en-US" sz="2400" dirty="0" smtClean="0"/>
              <a:t>. </a:t>
            </a:r>
            <a:r>
              <a:rPr lang="en-US" sz="2400" dirty="0"/>
              <a:t>–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jadi</a:t>
            </a:r>
            <a:r>
              <a:rPr lang="en-US" sz="2400" dirty="0" smtClean="0"/>
              <a:t>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melainkan</a:t>
            </a:r>
            <a:r>
              <a:rPr lang="en-US" sz="2400" dirty="0" smtClean="0"/>
              <a:t> </a:t>
            </a:r>
            <a:r>
              <a:rPr lang="en-US" sz="2400" dirty="0" err="1" smtClean="0"/>
              <a:t>dijadikan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b="1" dirty="0" smtClean="0"/>
              <a:t>“</a:t>
            </a:r>
            <a:r>
              <a:rPr lang="en-US" sz="2400" b="1" dirty="0" err="1" smtClean="0"/>
              <a:t>Mengurangi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dampak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bencana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terhadap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masyarakat</a:t>
            </a:r>
            <a:r>
              <a:rPr lang="en-US" sz="2400" b="1" dirty="0" smtClean="0"/>
              <a:t> di </a:t>
            </a:r>
            <a:r>
              <a:rPr lang="en-US" sz="2400" b="1" dirty="0" err="1" smtClean="0"/>
              <a:t>wilayah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perbukitan</a:t>
            </a:r>
            <a:r>
              <a:rPr lang="en-US" sz="2400" b="1" dirty="0" smtClean="0"/>
              <a:t>” –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dijadikan</a:t>
            </a:r>
            <a:r>
              <a:rPr lang="en-US" sz="2400" dirty="0" smtClean="0"/>
              <a:t> </a:t>
            </a:r>
            <a:r>
              <a:rPr lang="en-US" sz="2400" dirty="0" err="1" smtClean="0"/>
              <a:t>sasaran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,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kontribusi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bencana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tambahan</a:t>
            </a:r>
            <a:r>
              <a:rPr lang="en-US" sz="2400" dirty="0" smtClean="0"/>
              <a:t> </a:t>
            </a:r>
            <a:r>
              <a:rPr lang="en-US" sz="2400" dirty="0" err="1" smtClean="0"/>
              <a:t>upaya-upaya</a:t>
            </a:r>
            <a:r>
              <a:rPr lang="en-US" sz="2400" dirty="0" smtClean="0"/>
              <a:t> yang lain.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34286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1478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944562"/>
          </a:xfrm>
        </p:spPr>
        <p:txBody>
          <a:bodyPr/>
          <a:lstStyle/>
          <a:p>
            <a:r>
              <a:rPr lang="en-US" b="1" dirty="0"/>
              <a:t>Example: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“Providing housing facilities to earthquake-affected victims” – This cannot be a project goal, but can be a general objective</a:t>
            </a:r>
            <a:br>
              <a:rPr lang="en-US" dirty="0"/>
            </a:br>
            <a:r>
              <a:rPr lang="en-US" b="1" dirty="0"/>
              <a:t>“Reducing the impact of natural </a:t>
            </a:r>
            <a:r>
              <a:rPr lang="en-US" b="1" u="sng" dirty="0">
                <a:hlinkClick r:id="rId2"/>
              </a:rPr>
              <a:t>disaster</a:t>
            </a:r>
            <a:r>
              <a:rPr lang="en-US" b="1" dirty="0"/>
              <a:t> over communities belonging to the hilly region” – This can be a project goal, as you are contributing to the problem in addition to other efforts</a:t>
            </a:r>
            <a:r>
              <a:rPr lang="en-US" b="1" dirty="0" smtClean="0"/>
              <a:t>.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 smtClean="0"/>
              <a:t>Menulis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</a:t>
            </a:r>
            <a:r>
              <a:rPr lang="en-US" sz="2800" dirty="0" err="1" smtClean="0"/>
              <a:t>proyek</a:t>
            </a:r>
            <a:r>
              <a:rPr lang="en-US" sz="2800" dirty="0" smtClean="0"/>
              <a:t> (Project objectives)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 smtClean="0"/>
              <a:t>Tujuan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Proyek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:</a:t>
            </a:r>
            <a:endParaRPr lang="en-US" sz="2000" b="1" dirty="0"/>
          </a:p>
          <a:p>
            <a:pPr marL="0" indent="0">
              <a:buNone/>
            </a:pPr>
            <a:r>
              <a:rPr lang="en-US" b="1" dirty="0"/>
              <a:t>SMART: Specific, Measurable, Achievable, Relevant and Time-bound.</a:t>
            </a:r>
            <a:endParaRPr lang="en-US" dirty="0"/>
          </a:p>
          <a:p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ialah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dijadwalkan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menjawab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dikemukakan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 (Problem Statement).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, </a:t>
            </a:r>
            <a:r>
              <a:rPr lang="en-US" sz="2000" dirty="0" err="1" smtClean="0"/>
              <a:t>makin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makin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merancang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, </a:t>
            </a:r>
            <a:r>
              <a:rPr lang="en-US" sz="2000" dirty="0" err="1" smtClean="0"/>
              <a:t>indikator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Analisis</a:t>
            </a:r>
            <a:r>
              <a:rPr lang="en-US" sz="2000" dirty="0" smtClean="0"/>
              <a:t> </a:t>
            </a:r>
            <a:r>
              <a:rPr lang="en-US" sz="2000" dirty="0" err="1" smtClean="0"/>
              <a:t>Kerangka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(Logical </a:t>
            </a:r>
            <a:r>
              <a:rPr lang="en-US" sz="2000" dirty="0"/>
              <a:t>Framework </a:t>
            </a:r>
            <a:r>
              <a:rPr lang="en-US" sz="2000" dirty="0" smtClean="0"/>
              <a:t>Analysis).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mengemukakan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meyakinkan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donor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449" y="38099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751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sz="2800" dirty="0" smtClean="0"/>
              <a:t>KIAT (TIPS)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495800"/>
          </a:xfrm>
        </p:spPr>
        <p:txBody>
          <a:bodyPr>
            <a:normAutofit lnSpcReduction="10000"/>
          </a:bodyPr>
          <a:lstStyle/>
          <a:p>
            <a:pPr lvl="0"/>
            <a:endParaRPr lang="en-US" dirty="0" smtClean="0"/>
          </a:p>
          <a:p>
            <a:pPr lvl="0"/>
            <a:r>
              <a:rPr lang="en-US" sz="2000" dirty="0" err="1" smtClean="0"/>
              <a:t>Berpikir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arti</a:t>
            </a:r>
            <a:r>
              <a:rPr lang="en-US" sz="2000" dirty="0" smtClean="0"/>
              <a:t> </a:t>
            </a:r>
            <a:r>
              <a:rPr lang="en-US" sz="2000" dirty="0" err="1" smtClean="0"/>
              <a:t>kesuksesan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sukses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diharapkan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usulan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Uraian</a:t>
            </a:r>
            <a:r>
              <a:rPr lang="en-US" sz="2000" dirty="0" smtClean="0"/>
              <a:t> </a:t>
            </a:r>
            <a:r>
              <a:rPr lang="en-US" sz="2000" dirty="0" err="1" smtClean="0"/>
              <a:t>pokok</a:t>
            </a:r>
            <a:r>
              <a:rPr lang="en-US" sz="2000" dirty="0" smtClean="0"/>
              <a:t> </a:t>
            </a:r>
            <a:r>
              <a:rPr lang="en-US" sz="2000" dirty="0" err="1" smtClean="0"/>
              <a:t>permasalahn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diinginkan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Cantumkan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jangka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Tunjukkan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perubahan-perubahan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diinginkan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sistemik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</a:t>
            </a:r>
            <a:r>
              <a:rPr lang="en-US" sz="2000" dirty="0" smtClean="0"/>
              <a:t>/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strategis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mempunyai</a:t>
            </a:r>
            <a:r>
              <a:rPr lang="en-US" sz="2000" dirty="0" smtClean="0"/>
              <a:t> indicator yang </a:t>
            </a:r>
            <a:r>
              <a:rPr lang="en-US" sz="2000" dirty="0" err="1" smtClean="0"/>
              <a:t>terukur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menunjukkan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, </a:t>
            </a:r>
            <a:r>
              <a:rPr lang="en-US" sz="2000" dirty="0" err="1" smtClean="0"/>
              <a:t>bilamana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,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berybah</a:t>
            </a:r>
            <a:r>
              <a:rPr lang="en-US" sz="2000" dirty="0" smtClean="0"/>
              <a:t>. </a:t>
            </a:r>
          </a:p>
          <a:p>
            <a:pPr lvl="0"/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bisa</a:t>
            </a:r>
            <a:r>
              <a:rPr lang="en-US" sz="2000" dirty="0" smtClean="0"/>
              <a:t> </a:t>
            </a:r>
            <a:r>
              <a:rPr lang="en-US" sz="2000" dirty="0" err="1" smtClean="0"/>
              <a:t>diverifikasi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tertentu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masa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16172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3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bab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err="1" smtClean="0"/>
              <a:t>Contoh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tujuan</a:t>
            </a:r>
            <a:r>
              <a:rPr lang="en-US" sz="2000" b="1" dirty="0" smtClean="0"/>
              <a:t>: “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meningkatkan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pendapatan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petani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wanita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5% </a:t>
            </a:r>
            <a:r>
              <a:rPr lang="en-US" sz="2000" b="1" dirty="0" err="1" smtClean="0"/>
              <a:t>sampai</a:t>
            </a:r>
            <a:r>
              <a:rPr lang="en-US" sz="2000" b="1" dirty="0" smtClean="0"/>
              <a:t> 15% di </a:t>
            </a:r>
            <a:r>
              <a:rPr lang="en-US" sz="2000" b="1" dirty="0" err="1" smtClean="0"/>
              <a:t>Kabupaten</a:t>
            </a:r>
            <a:r>
              <a:rPr lang="en-US" sz="2000" b="1" dirty="0" smtClean="0"/>
              <a:t>“</a:t>
            </a:r>
            <a:endParaRPr lang="en-US" sz="2000" b="1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2000" b="1" dirty="0" err="1" smtClean="0"/>
              <a:t>Beberapa</a:t>
            </a:r>
            <a:r>
              <a:rPr lang="en-US" sz="2000" b="1" dirty="0" smtClean="0"/>
              <a:t> kata-kata yang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dipakai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menulis</a:t>
            </a:r>
            <a:r>
              <a:rPr lang="en-US" sz="2000" b="1" dirty="0" smtClean="0"/>
              <a:t>/</a:t>
            </a:r>
            <a:r>
              <a:rPr lang="en-US" sz="2000" b="1" dirty="0" err="1" smtClean="0"/>
              <a:t>menyusun</a:t>
            </a:r>
            <a:r>
              <a:rPr lang="en-US" sz="2000" b="1" dirty="0" smtClean="0"/>
              <a:t> TUJUAN </a:t>
            </a:r>
            <a:r>
              <a:rPr lang="en-US" sz="2000" b="1" dirty="0" err="1" smtClean="0"/>
              <a:t>Proyek</a:t>
            </a:r>
            <a:endParaRPr lang="en-US" sz="2000" b="1" dirty="0"/>
          </a:p>
          <a:p>
            <a:pPr lvl="0"/>
            <a:r>
              <a:rPr lang="en-US" dirty="0" smtClean="0"/>
              <a:t>Decrease…</a:t>
            </a:r>
            <a:r>
              <a:rPr lang="en-US" dirty="0" err="1" smtClean="0"/>
              <a:t>Menurunkan</a:t>
            </a:r>
            <a:endParaRPr lang="en-US" dirty="0"/>
          </a:p>
          <a:p>
            <a:pPr lvl="0"/>
            <a:r>
              <a:rPr lang="en-US" dirty="0"/>
              <a:t>Increase</a:t>
            </a:r>
            <a:r>
              <a:rPr lang="en-US" dirty="0" smtClean="0"/>
              <a:t>….. </a:t>
            </a:r>
            <a:r>
              <a:rPr lang="en-US" dirty="0" err="1" smtClean="0"/>
              <a:t>Menaikkan</a:t>
            </a:r>
            <a:endParaRPr lang="en-US" dirty="0"/>
          </a:p>
          <a:p>
            <a:pPr lvl="0"/>
            <a:r>
              <a:rPr lang="en-US" dirty="0" smtClean="0"/>
              <a:t>Strengthen…</a:t>
            </a:r>
            <a:r>
              <a:rPr lang="en-US" dirty="0" err="1" smtClean="0"/>
              <a:t>Menguatkan</a:t>
            </a:r>
            <a:endParaRPr lang="en-US" dirty="0"/>
          </a:p>
          <a:p>
            <a:pPr lvl="0"/>
            <a:r>
              <a:rPr lang="en-US" dirty="0" smtClean="0"/>
              <a:t>Improve…..</a:t>
            </a:r>
            <a:r>
              <a:rPr lang="en-US" dirty="0" err="1" smtClean="0"/>
              <a:t>Meningkatkan</a:t>
            </a:r>
            <a:endParaRPr lang="en-US" dirty="0"/>
          </a:p>
          <a:p>
            <a:pPr lvl="0"/>
            <a:r>
              <a:rPr lang="en-US" dirty="0" smtClean="0"/>
              <a:t>Enhance….…</a:t>
            </a:r>
            <a:r>
              <a:rPr lang="en-US" dirty="0" err="1" smtClean="0"/>
              <a:t>Menaikkan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39381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99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Kata-kata yang </a:t>
            </a:r>
            <a:r>
              <a:rPr lang="en-US" sz="3200" dirty="0" err="1" smtClean="0"/>
              <a:t>tidak</a:t>
            </a:r>
            <a:r>
              <a:rPr lang="en-US" sz="3200" dirty="0" smtClean="0"/>
              <a:t> </a:t>
            </a:r>
            <a:r>
              <a:rPr lang="en-US" sz="3200" dirty="0" err="1" smtClean="0"/>
              <a:t>tepat</a:t>
            </a:r>
            <a:r>
              <a:rPr lang="en-US" sz="3200" dirty="0" smtClean="0"/>
              <a:t> </a:t>
            </a:r>
            <a:r>
              <a:rPr lang="en-US" sz="3200" dirty="0" err="1" smtClean="0"/>
              <a:t>uNTuk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dipakai</a:t>
            </a:r>
            <a:r>
              <a:rPr lang="en-US" sz="3200" dirty="0" smtClean="0"/>
              <a:t> </a:t>
            </a:r>
            <a:r>
              <a:rPr lang="en-US" sz="3200" dirty="0" err="1" smtClean="0"/>
              <a:t>sebagai</a:t>
            </a:r>
            <a:r>
              <a:rPr lang="en-US" sz="3200" dirty="0" smtClean="0"/>
              <a:t> </a:t>
            </a:r>
            <a:r>
              <a:rPr lang="en-US" sz="3200" dirty="0" err="1" smtClean="0"/>
              <a:t>tujuan</a:t>
            </a:r>
            <a:r>
              <a:rPr lang="en-US" sz="3200" dirty="0" smtClean="0"/>
              <a:t> </a:t>
            </a:r>
            <a:r>
              <a:rPr lang="en-US" sz="3200" dirty="0" err="1" smtClean="0"/>
              <a:t>proyek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Beberapa</a:t>
            </a:r>
            <a:r>
              <a:rPr lang="en-US" sz="2400" dirty="0" smtClean="0"/>
              <a:t> kata-kata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boleh</a:t>
            </a:r>
            <a:r>
              <a:rPr lang="en-US" sz="2400" dirty="0" smtClean="0"/>
              <a:t>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penyusunan</a:t>
            </a:r>
            <a:r>
              <a:rPr lang="en-US" sz="2400" dirty="0" smtClean="0"/>
              <a:t> TUJUAN</a:t>
            </a:r>
            <a:endParaRPr lang="en-US" sz="2400" dirty="0"/>
          </a:p>
          <a:p>
            <a:pPr lvl="0"/>
            <a:r>
              <a:rPr lang="en-US" sz="2400" dirty="0" err="1" smtClean="0"/>
              <a:t>Melatih</a:t>
            </a:r>
            <a:endParaRPr lang="en-US" sz="2400" dirty="0"/>
          </a:p>
          <a:p>
            <a:pPr lvl="0"/>
            <a:r>
              <a:rPr lang="en-US" sz="2400" dirty="0" err="1" smtClean="0"/>
              <a:t>Mendukung</a:t>
            </a:r>
            <a:endParaRPr lang="en-US" sz="2400" dirty="0"/>
          </a:p>
          <a:p>
            <a:pPr lvl="0"/>
            <a:r>
              <a:rPr lang="en-US" sz="2400" dirty="0" err="1" smtClean="0"/>
              <a:t>Memproduksi</a:t>
            </a:r>
            <a:endParaRPr lang="en-US" sz="2400" dirty="0"/>
          </a:p>
          <a:p>
            <a:pPr lvl="0"/>
            <a:r>
              <a:rPr lang="en-US" sz="2400" dirty="0" err="1" smtClean="0"/>
              <a:t>Mendirikan</a:t>
            </a:r>
            <a:endParaRPr lang="en-US" sz="2400" dirty="0"/>
          </a:p>
          <a:p>
            <a:pPr lvl="0"/>
            <a:r>
              <a:rPr lang="en-US" sz="2400" dirty="0" err="1" smtClean="0"/>
              <a:t>Menciptakan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3889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912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/>
          <a:lstStyle/>
          <a:p>
            <a:pPr algn="ctr"/>
            <a:r>
              <a:rPr lang="en-US" sz="2800" dirty="0" err="1" smtClean="0"/>
              <a:t>Strategi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kegiatan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(Strategies </a:t>
            </a:r>
            <a:r>
              <a:rPr lang="en-US" sz="2800" dirty="0"/>
              <a:t>and </a:t>
            </a:r>
            <a:r>
              <a:rPr lang="en-US" sz="2800" dirty="0" smtClean="0"/>
              <a:t>Activities)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smtClean="0"/>
              <a:t>Proposal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menjelaskan</a:t>
            </a:r>
            <a:r>
              <a:rPr lang="en-US" sz="2400" dirty="0" smtClean="0"/>
              <a:t> </a:t>
            </a:r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dicapai</a:t>
            </a:r>
            <a:r>
              <a:rPr lang="en-US" sz="2400" dirty="0" smtClean="0"/>
              <a:t>.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.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. </a:t>
            </a:r>
            <a:r>
              <a:rPr lang="en-US" sz="2400" dirty="0" err="1" smtClean="0"/>
              <a:t>Strategi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yang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luas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kegiatan-kegiatan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08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92162"/>
          </a:xfrm>
        </p:spPr>
        <p:txBody>
          <a:bodyPr/>
          <a:lstStyle/>
          <a:p>
            <a:r>
              <a:rPr lang="en-US" dirty="0" smtClean="0"/>
              <a:t>PRINSIP-PRINSIP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71600"/>
            <a:ext cx="79248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JUJUR</a:t>
            </a:r>
          </a:p>
          <a:p>
            <a:pPr marL="0" indent="0">
              <a:buNone/>
            </a:pP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/>
              <a:t>jujur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komunikasi</a:t>
            </a:r>
            <a:r>
              <a:rPr lang="en-US" sz="2200" dirty="0"/>
              <a:t> </a:t>
            </a:r>
            <a:r>
              <a:rPr lang="en-US" sz="2200" dirty="0" err="1"/>
              <a:t>ilmiah</a:t>
            </a:r>
            <a:r>
              <a:rPr lang="en-US" sz="2200" dirty="0"/>
              <a:t>. </a:t>
            </a:r>
            <a:r>
              <a:rPr lang="en-US" sz="2200" dirty="0" err="1"/>
              <a:t>Kejujuran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menulis</a:t>
            </a:r>
            <a:r>
              <a:rPr lang="en-US" sz="2200" dirty="0"/>
              <a:t> data, </a:t>
            </a:r>
            <a:r>
              <a:rPr lang="en-US" sz="2200" dirty="0" err="1"/>
              <a:t>hasil</a:t>
            </a:r>
            <a:r>
              <a:rPr lang="en-US" sz="2200" dirty="0"/>
              <a:t>, </a:t>
            </a:r>
            <a:r>
              <a:rPr lang="en-US" sz="2200" dirty="0" err="1"/>
              <a:t>metoda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procedural </a:t>
            </a:r>
            <a:r>
              <a:rPr lang="en-US" sz="2200" dirty="0" err="1"/>
              <a:t>dan</a:t>
            </a:r>
            <a:r>
              <a:rPr lang="en-US" sz="2200" dirty="0"/>
              <a:t> status </a:t>
            </a:r>
            <a:r>
              <a:rPr lang="en-US" sz="2200" dirty="0" err="1"/>
              <a:t>publikasi</a:t>
            </a:r>
            <a:r>
              <a:rPr lang="en-US" sz="2200" dirty="0"/>
              <a:t>. </a:t>
            </a:r>
            <a:r>
              <a:rPr lang="en-US" sz="2200" dirty="0" err="1"/>
              <a:t>Jangan</a:t>
            </a:r>
            <a:r>
              <a:rPr lang="en-US" sz="2200" dirty="0"/>
              <a:t> </a:t>
            </a:r>
            <a:r>
              <a:rPr lang="en-US" sz="2200" dirty="0" err="1"/>
              <a:t>merekayasa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salah</a:t>
            </a:r>
            <a:r>
              <a:rPr lang="en-US" sz="2200" dirty="0"/>
              <a:t> </a:t>
            </a:r>
            <a:r>
              <a:rPr lang="en-US" sz="2200" dirty="0" err="1" smtClean="0"/>
              <a:t>menyajikan</a:t>
            </a:r>
            <a:r>
              <a:rPr lang="en-US" sz="2200" dirty="0" smtClean="0"/>
              <a:t> </a:t>
            </a:r>
            <a:r>
              <a:rPr lang="en-US" sz="2200" dirty="0"/>
              <a:t>data.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boleh</a:t>
            </a:r>
            <a:r>
              <a:rPr lang="en-US" sz="2200" dirty="0" smtClean="0"/>
              <a:t> </a:t>
            </a:r>
            <a:r>
              <a:rPr lang="en-US" sz="2200" dirty="0" err="1" smtClean="0"/>
              <a:t>berpihak</a:t>
            </a:r>
            <a:r>
              <a:rPr lang="en-US" sz="2200" dirty="0" smtClean="0"/>
              <a:t>. </a:t>
            </a:r>
            <a:r>
              <a:rPr lang="en-US" sz="2200" dirty="0" err="1" smtClean="0"/>
              <a:t>Jangan</a:t>
            </a:r>
            <a:r>
              <a:rPr lang="en-US" sz="2200" dirty="0" smtClean="0"/>
              <a:t> </a:t>
            </a:r>
            <a:r>
              <a:rPr lang="en-US" sz="2200" dirty="0" err="1"/>
              <a:t>berpihak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kawan</a:t>
            </a:r>
            <a:r>
              <a:rPr lang="en-US" sz="2200" dirty="0"/>
              <a:t>, </a:t>
            </a:r>
            <a:r>
              <a:rPr lang="en-US" sz="2200" dirty="0" err="1"/>
              <a:t>pemberi</a:t>
            </a:r>
            <a:r>
              <a:rPr lang="en-US" sz="2200" dirty="0"/>
              <a:t> dana </a:t>
            </a:r>
            <a:r>
              <a:rPr lang="en-US" sz="2200" dirty="0" err="1"/>
              <a:t>ataupun</a:t>
            </a:r>
            <a:r>
              <a:rPr lang="en-US" sz="2200" dirty="0"/>
              <a:t> public.</a:t>
            </a:r>
            <a:br>
              <a:rPr lang="en-US" sz="2200" dirty="0"/>
            </a:br>
            <a:endParaRPr lang="en-US" sz="2200" dirty="0" smtClean="0"/>
          </a:p>
          <a:p>
            <a:r>
              <a:rPr lang="en-US" sz="2200" dirty="0" smtClean="0"/>
              <a:t>OBYEKTIF</a:t>
            </a:r>
          </a:p>
          <a:p>
            <a:pPr marL="0" indent="0">
              <a:buNone/>
            </a:pPr>
            <a:r>
              <a:rPr lang="en-US" sz="2200" dirty="0" err="1" smtClean="0"/>
              <a:t>Harus</a:t>
            </a:r>
            <a:r>
              <a:rPr lang="en-US" sz="2200" dirty="0" smtClean="0"/>
              <a:t> </a:t>
            </a:r>
            <a:r>
              <a:rPr lang="en-US" sz="2200" dirty="0" err="1"/>
              <a:t>menghindari</a:t>
            </a:r>
            <a:r>
              <a:rPr lang="en-US" sz="2200" dirty="0"/>
              <a:t> bias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merancang</a:t>
            </a:r>
            <a:r>
              <a:rPr lang="en-US" sz="2200" dirty="0"/>
              <a:t> </a:t>
            </a:r>
            <a:r>
              <a:rPr lang="en-US" sz="2200" dirty="0" err="1"/>
              <a:t>eksperiment</a:t>
            </a:r>
            <a:r>
              <a:rPr lang="en-US" sz="2200" dirty="0"/>
              <a:t>, </a:t>
            </a:r>
            <a:r>
              <a:rPr lang="en-US" sz="2200" dirty="0" err="1" smtClean="0"/>
              <a:t>menganalisis</a:t>
            </a:r>
            <a:r>
              <a:rPr lang="en-US" sz="2200" dirty="0" smtClean="0"/>
              <a:t> </a:t>
            </a:r>
            <a:r>
              <a:rPr lang="en-US" sz="2200" dirty="0"/>
              <a:t>data, </a:t>
            </a:r>
            <a:r>
              <a:rPr lang="en-US" sz="2200" dirty="0" err="1" smtClean="0"/>
              <a:t>interpretasikan</a:t>
            </a:r>
            <a:r>
              <a:rPr lang="en-US" sz="2200" dirty="0" smtClean="0"/>
              <a:t> </a:t>
            </a:r>
            <a:r>
              <a:rPr lang="en-US" sz="2200" dirty="0"/>
              <a:t>data,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 </a:t>
            </a:r>
            <a:r>
              <a:rPr lang="en-US" sz="2200" dirty="0"/>
              <a:t>review, </a:t>
            </a:r>
            <a:r>
              <a:rPr lang="en-US" sz="2200" dirty="0" err="1" smtClean="0"/>
              <a:t>memberikan</a:t>
            </a:r>
            <a:r>
              <a:rPr lang="en-US" sz="2200" dirty="0" smtClean="0"/>
              <a:t> </a:t>
            </a:r>
            <a:r>
              <a:rPr lang="en-US" sz="2200" dirty="0" err="1" smtClean="0"/>
              <a:t>keputusan</a:t>
            </a:r>
            <a:r>
              <a:rPr lang="en-US" sz="2200" dirty="0" smtClean="0"/>
              <a:t> </a:t>
            </a:r>
            <a:r>
              <a:rPr lang="en-US" sz="2200" dirty="0" err="1"/>
              <a:t>hibah</a:t>
            </a:r>
            <a:r>
              <a:rPr lang="en-US" sz="2200" dirty="0"/>
              <a:t>,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pertimbangan</a:t>
            </a:r>
            <a:r>
              <a:rPr lang="en-US" sz="2200" dirty="0"/>
              <a:t> </a:t>
            </a:r>
            <a:r>
              <a:rPr lang="en-US" sz="2200" dirty="0" err="1" smtClean="0"/>
              <a:t>ahli</a:t>
            </a:r>
            <a:r>
              <a:rPr lang="en-US" sz="2200" dirty="0"/>
              <a:t>.</a:t>
            </a:r>
            <a:r>
              <a:rPr lang="en-US" sz="2200" dirty="0" smtClean="0"/>
              <a:t> </a:t>
            </a:r>
            <a:r>
              <a:rPr lang="en-US" sz="2200" dirty="0" err="1"/>
              <a:t>Hindari</a:t>
            </a:r>
            <a:r>
              <a:rPr lang="en-US" sz="2200" dirty="0"/>
              <a:t> </a:t>
            </a:r>
            <a:r>
              <a:rPr lang="en-US" sz="2200" dirty="0" err="1"/>
              <a:t>kepentingan</a:t>
            </a:r>
            <a:r>
              <a:rPr lang="en-US" sz="2200" dirty="0"/>
              <a:t> </a:t>
            </a:r>
            <a:r>
              <a:rPr lang="en-US" sz="2200" dirty="0" err="1"/>
              <a:t>pribadi</a:t>
            </a:r>
            <a:r>
              <a:rPr lang="en-US" sz="2200" dirty="0"/>
              <a:t> yang </a:t>
            </a:r>
            <a:r>
              <a:rPr lang="en-US" sz="2200" dirty="0" err="1"/>
              <a:t>mempengaruhi</a:t>
            </a:r>
            <a:r>
              <a:rPr lang="en-US" sz="2200" dirty="0"/>
              <a:t> </a:t>
            </a:r>
            <a:r>
              <a:rPr lang="en-US" sz="2200" dirty="0" err="1" smtClean="0"/>
              <a:t>keputusan</a:t>
            </a:r>
            <a:r>
              <a:rPr lang="en-US" sz="2200" dirty="0" smtClean="0"/>
              <a:t>. </a:t>
            </a:r>
          </a:p>
          <a:p>
            <a:endParaRPr lang="en-US" sz="2200" dirty="0"/>
          </a:p>
          <a:p>
            <a:r>
              <a:rPr lang="en-US" sz="2200" dirty="0" smtClean="0"/>
              <a:t>INTEGRITAS</a:t>
            </a:r>
          </a:p>
          <a:p>
            <a:pPr marL="0" indent="0">
              <a:buNone/>
            </a:pPr>
            <a:r>
              <a:rPr lang="en-US" sz="2200" dirty="0" err="1" smtClean="0"/>
              <a:t>Menepati</a:t>
            </a:r>
            <a:r>
              <a:rPr lang="en-US" sz="2200" dirty="0" smtClean="0"/>
              <a:t> </a:t>
            </a:r>
            <a:r>
              <a:rPr lang="en-US" sz="2200" dirty="0" err="1"/>
              <a:t>janji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mengikuti</a:t>
            </a:r>
            <a:r>
              <a:rPr lang="en-US" sz="2200" dirty="0"/>
              <a:t> </a:t>
            </a:r>
            <a:r>
              <a:rPr lang="en-US" sz="2200" dirty="0" err="1" smtClean="0"/>
              <a:t>aturan</a:t>
            </a:r>
            <a:r>
              <a:rPr lang="en-US" sz="2200" dirty="0" smtClean="0"/>
              <a:t> </a:t>
            </a:r>
            <a:r>
              <a:rPr lang="en-US" sz="2200" dirty="0" err="1" smtClean="0"/>
              <a:t>baku</a:t>
            </a:r>
            <a:r>
              <a:rPr lang="en-US" sz="2200" dirty="0" smtClean="0"/>
              <a:t>, </a:t>
            </a:r>
            <a:r>
              <a:rPr lang="en-US" sz="2200" dirty="0" err="1"/>
              <a:t>bertindak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apa</a:t>
            </a:r>
            <a:r>
              <a:rPr lang="en-US" sz="2200" dirty="0"/>
              <a:t> </a:t>
            </a:r>
            <a:r>
              <a:rPr lang="en-US" sz="2200" dirty="0" err="1"/>
              <a:t>adanya</a:t>
            </a:r>
            <a:r>
              <a:rPr lang="en-US" sz="2200" dirty="0"/>
              <a:t>, </a:t>
            </a:r>
            <a:r>
              <a:rPr lang="en-US" sz="2200" dirty="0" err="1"/>
              <a:t>pelihara</a:t>
            </a:r>
            <a:r>
              <a:rPr lang="en-US" sz="2200" dirty="0"/>
              <a:t> </a:t>
            </a:r>
            <a:r>
              <a:rPr lang="en-US" sz="2200" dirty="0" err="1"/>
              <a:t>konsistensi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pemikiran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tindakan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0479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strategi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err="1" smtClean="0"/>
              <a:t>Termasuk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strategi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suatu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Proyek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dirty="0" smtClean="0"/>
              <a:t>:</a:t>
            </a:r>
            <a:endParaRPr lang="en-US" dirty="0"/>
          </a:p>
          <a:p>
            <a:pPr lvl="0"/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Kapasitas</a:t>
            </a:r>
            <a:r>
              <a:rPr lang="en-US" sz="2000" dirty="0" smtClean="0"/>
              <a:t>//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Kesadaran</a:t>
            </a:r>
            <a:endParaRPr lang="en-US" sz="2000" dirty="0"/>
          </a:p>
          <a:p>
            <a:pPr lvl="0"/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endParaRPr lang="en-US" sz="2000" dirty="0"/>
          </a:p>
          <a:p>
            <a:pPr lvl="0"/>
            <a:r>
              <a:rPr lang="en-US" sz="2000" u="sng" dirty="0" err="1" smtClean="0"/>
              <a:t>Penelitian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dan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Pengembangan</a:t>
            </a:r>
            <a:endParaRPr lang="en-US" sz="2000" dirty="0"/>
          </a:p>
          <a:p>
            <a:pPr lvl="0"/>
            <a:r>
              <a:rPr lang="en-US" sz="2000" dirty="0" err="1" smtClean="0"/>
              <a:t>Advokasi</a:t>
            </a:r>
            <a:r>
              <a:rPr lang="en-US" sz="2000" dirty="0" smtClean="0"/>
              <a:t>/</a:t>
            </a:r>
            <a:r>
              <a:rPr lang="en-US" sz="2000" dirty="0" err="1" smtClean="0"/>
              <a:t>Kampanye</a:t>
            </a:r>
            <a:endParaRPr lang="en-US" sz="2000" dirty="0"/>
          </a:p>
          <a:p>
            <a:pPr lvl="0"/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 Korban </a:t>
            </a:r>
            <a:r>
              <a:rPr lang="en-US" sz="2000" dirty="0" err="1" smtClean="0"/>
              <a:t>Bencana</a:t>
            </a:r>
            <a:endParaRPr lang="en-US" sz="2000" dirty="0"/>
          </a:p>
          <a:p>
            <a:pPr lvl="0"/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Keuangan</a:t>
            </a:r>
            <a:r>
              <a:rPr lang="en-US" sz="2000" dirty="0" smtClean="0"/>
              <a:t> </a:t>
            </a:r>
            <a:r>
              <a:rPr lang="en-US" sz="2000" dirty="0" err="1" smtClean="0"/>
              <a:t>Mikro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CBO (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 </a:t>
            </a:r>
            <a:r>
              <a:rPr lang="en-US" sz="2000" dirty="0" err="1" smtClean="0"/>
              <a:t>Berbasis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)</a:t>
            </a:r>
            <a:endParaRPr lang="en-US" sz="2000" dirty="0"/>
          </a:p>
          <a:p>
            <a:pPr lvl="0"/>
            <a:r>
              <a:rPr lang="en-US" sz="2000" dirty="0" err="1" smtClean="0"/>
              <a:t>Strategi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Prasarana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74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kegiatan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Yang </a:t>
            </a:r>
            <a:r>
              <a:rPr lang="en-US" sz="2400" b="1" dirty="0" err="1" smtClean="0"/>
              <a:t>termasuk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Kegiatan</a:t>
            </a:r>
            <a:r>
              <a:rPr lang="en-US" sz="2400" b="1" dirty="0" smtClean="0"/>
              <a:t>:</a:t>
            </a:r>
            <a:endParaRPr lang="en-US" dirty="0"/>
          </a:p>
          <a:p>
            <a:pPr lvl="0"/>
            <a:r>
              <a:rPr lang="en-US" sz="2000" dirty="0" err="1" smtClean="0"/>
              <a:t>Loka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(Training workshops), </a:t>
            </a:r>
            <a:r>
              <a:rPr lang="en-US" sz="2000" dirty="0" err="1" smtClean="0"/>
              <a:t>pertunjukan</a:t>
            </a:r>
            <a:r>
              <a:rPr lang="en-US" sz="2000" dirty="0" smtClean="0"/>
              <a:t> </a:t>
            </a:r>
            <a:r>
              <a:rPr lang="en-US" sz="2000" dirty="0" err="1" smtClean="0"/>
              <a:t>jalanan</a:t>
            </a:r>
            <a:r>
              <a:rPr lang="en-US" sz="2000" dirty="0" smtClean="0"/>
              <a:t>, </a:t>
            </a:r>
            <a:r>
              <a:rPr lang="en-US" sz="2000" dirty="0" err="1" smtClean="0"/>
              <a:t>pawai</a:t>
            </a:r>
            <a:endParaRPr lang="en-US" sz="2000" dirty="0"/>
          </a:p>
          <a:p>
            <a:pPr lvl="0"/>
            <a:r>
              <a:rPr lang="en-US" sz="2000" dirty="0" err="1" smtClean="0"/>
              <a:t>Seleksi</a:t>
            </a:r>
            <a:r>
              <a:rPr lang="en-US" sz="2000" dirty="0" smtClean="0"/>
              <a:t> staff,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staff</a:t>
            </a:r>
            <a:endParaRPr lang="en-US" sz="2000" dirty="0"/>
          </a:p>
          <a:p>
            <a:pPr lvl="0"/>
            <a:r>
              <a:rPr lang="en-US" sz="2000" dirty="0" err="1" smtClean="0"/>
              <a:t>Pengumpulan</a:t>
            </a:r>
            <a:r>
              <a:rPr lang="en-US" sz="2000" dirty="0" smtClean="0"/>
              <a:t> data </a:t>
            </a:r>
            <a:r>
              <a:rPr lang="en-US" sz="2000" dirty="0" err="1" smtClean="0"/>
              <a:t>dasar</a:t>
            </a:r>
            <a:r>
              <a:rPr lang="en-US" sz="2000" dirty="0" smtClean="0"/>
              <a:t>, PRA, FGD (Baseline</a:t>
            </a:r>
            <a:r>
              <a:rPr lang="en-US" sz="2000" dirty="0"/>
              <a:t>, PRA, </a:t>
            </a:r>
            <a:r>
              <a:rPr lang="en-US" sz="2000" dirty="0" smtClean="0"/>
              <a:t>FGD)</a:t>
            </a:r>
            <a:endParaRPr lang="en-US" sz="2000" dirty="0"/>
          </a:p>
          <a:p>
            <a:pPr lvl="0"/>
            <a:r>
              <a:rPr lang="en-US" sz="2000" dirty="0" err="1" smtClean="0"/>
              <a:t>Konferensi</a:t>
            </a:r>
            <a:r>
              <a:rPr lang="en-US" sz="2000" dirty="0" smtClean="0"/>
              <a:t>, </a:t>
            </a:r>
            <a:r>
              <a:rPr lang="en-US" sz="2000" dirty="0" err="1" smtClean="0"/>
              <a:t>pertemuan</a:t>
            </a:r>
            <a:r>
              <a:rPr lang="en-US" sz="2000" dirty="0" smtClean="0"/>
              <a:t>, </a:t>
            </a:r>
            <a:r>
              <a:rPr lang="en-US" sz="2000" dirty="0" err="1" smtClean="0"/>
              <a:t>pembuatan</a:t>
            </a:r>
            <a:r>
              <a:rPr lang="en-US" sz="2000" dirty="0" smtClean="0"/>
              <a:t> </a:t>
            </a:r>
            <a:r>
              <a:rPr lang="en-US" sz="2000" dirty="0" err="1" smtClean="0"/>
              <a:t>makalah</a:t>
            </a:r>
            <a:r>
              <a:rPr lang="en-US" sz="2000" dirty="0" smtClean="0"/>
              <a:t>, </a:t>
            </a:r>
            <a:r>
              <a:rPr lang="en-US" sz="2000" dirty="0" err="1" smtClean="0"/>
              <a:t>publikasi</a:t>
            </a:r>
            <a:endParaRPr lang="en-US" sz="2000" dirty="0"/>
          </a:p>
          <a:p>
            <a:pPr lvl="0"/>
            <a:r>
              <a:rPr lang="en-US" sz="2000" dirty="0" err="1" smtClean="0"/>
              <a:t>Mendirikan</a:t>
            </a:r>
            <a:r>
              <a:rPr lang="en-US" sz="2000" dirty="0" smtClean="0"/>
              <a:t> </a:t>
            </a:r>
            <a:r>
              <a:rPr lang="en-US" sz="2000" dirty="0" err="1" smtClean="0"/>
              <a:t>tenda</a:t>
            </a:r>
            <a:r>
              <a:rPr lang="en-US" sz="2000" dirty="0" smtClean="0"/>
              <a:t> </a:t>
            </a:r>
            <a:r>
              <a:rPr lang="en-US" sz="2000" dirty="0" err="1" smtClean="0"/>
              <a:t>darurat</a:t>
            </a:r>
            <a:r>
              <a:rPr lang="en-US" sz="2000" dirty="0" smtClean="0"/>
              <a:t>, </a:t>
            </a:r>
            <a:r>
              <a:rPr lang="en-US" sz="2000" dirty="0" err="1" smtClean="0"/>
              <a:t>konsultasi</a:t>
            </a:r>
            <a:r>
              <a:rPr lang="en-US" sz="2000" dirty="0" smtClean="0"/>
              <a:t> </a:t>
            </a:r>
            <a:r>
              <a:rPr lang="en-US" sz="2000" dirty="0" err="1" smtClean="0"/>
              <a:t>publik</a:t>
            </a:r>
            <a:r>
              <a:rPr lang="en-US" sz="2000" dirty="0" smtClean="0"/>
              <a:t>, </a:t>
            </a:r>
            <a:r>
              <a:rPr lang="en-US" sz="2000" dirty="0" err="1" smtClean="0"/>
              <a:t>bantuan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Membentuk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Perusahaan Kecil </a:t>
            </a:r>
            <a:r>
              <a:rPr lang="en-US" sz="2000" dirty="0" err="1" smtClean="0"/>
              <a:t>Menengah</a:t>
            </a:r>
            <a:r>
              <a:rPr lang="en-US" sz="2000" dirty="0" smtClean="0"/>
              <a:t> (SME)</a:t>
            </a:r>
            <a:endParaRPr lang="en-US" sz="2000" dirty="0"/>
          </a:p>
          <a:p>
            <a:pPr lvl="0"/>
            <a:r>
              <a:rPr lang="en-US" sz="2000" dirty="0" err="1" smtClean="0"/>
              <a:t>Membangun</a:t>
            </a:r>
            <a:r>
              <a:rPr lang="en-US" sz="2000" dirty="0" smtClean="0"/>
              <a:t> </a:t>
            </a:r>
            <a:r>
              <a:rPr lang="en-US" sz="2000" dirty="0" err="1" smtClean="0"/>
              <a:t>irigasi</a:t>
            </a:r>
            <a:r>
              <a:rPr lang="en-US" sz="2000" dirty="0" smtClean="0"/>
              <a:t>, </a:t>
            </a:r>
            <a:r>
              <a:rPr lang="en-US" sz="2000" dirty="0" err="1" smtClean="0"/>
              <a:t>dem</a:t>
            </a:r>
            <a:r>
              <a:rPr lang="en-US" sz="2000" dirty="0" smtClean="0"/>
              <a:t> plots </a:t>
            </a:r>
            <a:r>
              <a:rPr lang="en-US" sz="2000" dirty="0" err="1" smtClean="0"/>
              <a:t>dll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889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733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Menyusun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membuat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kegiatan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memperhatikan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lvl="0"/>
            <a:r>
              <a:rPr lang="en-US" sz="2000" dirty="0" err="1" smtClean="0"/>
              <a:t>Pengalaman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sebelumnya</a:t>
            </a:r>
            <a:endParaRPr lang="en-US" sz="2000" dirty="0"/>
          </a:p>
          <a:p>
            <a:pPr lvl="0"/>
            <a:r>
              <a:rPr lang="en-US" sz="2000" dirty="0" err="1" smtClean="0"/>
              <a:t>Menentukan</a:t>
            </a:r>
            <a:r>
              <a:rPr lang="en-US" sz="2000" dirty="0" smtClean="0"/>
              <a:t> “best practices”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institusi,proyek</a:t>
            </a:r>
            <a:r>
              <a:rPr lang="en-US" sz="2000" dirty="0" smtClean="0"/>
              <a:t>, </a:t>
            </a:r>
            <a:r>
              <a:rPr lang="en-US" sz="2000" dirty="0" err="1" smtClean="0"/>
              <a:t>lembaga</a:t>
            </a:r>
            <a:r>
              <a:rPr lang="en-US" sz="2000" dirty="0" smtClean="0"/>
              <a:t> lain</a:t>
            </a:r>
            <a:endParaRPr lang="en-US" sz="2000" dirty="0"/>
          </a:p>
          <a:p>
            <a:pPr lvl="0"/>
            <a:r>
              <a:rPr lang="en-US" sz="2000" dirty="0" err="1" smtClean="0"/>
              <a:t>Kegiatan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dipilih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/>
          </a:p>
          <a:p>
            <a:pPr lvl="0"/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nomer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ditelusuri</a:t>
            </a:r>
            <a:r>
              <a:rPr lang="en-US" sz="2000" dirty="0" smtClean="0"/>
              <a:t> </a:t>
            </a:r>
            <a:r>
              <a:rPr lang="en-US" sz="2000" dirty="0" err="1" smtClean="0"/>
              <a:t>kembali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mudah</a:t>
            </a:r>
            <a:endParaRPr lang="en-US" sz="2000" dirty="0"/>
          </a:p>
          <a:p>
            <a:pPr lvl="0"/>
            <a:r>
              <a:rPr lang="en-US" sz="2000" dirty="0" err="1" smtClean="0"/>
              <a:t>Menyediakan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terencana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ditambahkan</a:t>
            </a:r>
            <a:r>
              <a:rPr lang="en-US" sz="2000" dirty="0" smtClean="0"/>
              <a:t> </a:t>
            </a:r>
            <a:r>
              <a:rPr lang="en-US" sz="2000" dirty="0" err="1" smtClean="0"/>
              <a:t>belakangan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selama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berjalan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dicantumkan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table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yag</a:t>
            </a:r>
            <a:r>
              <a:rPr lang="en-US" sz="2000" dirty="0" smtClean="0"/>
              <a:t> </a:t>
            </a:r>
            <a:r>
              <a:rPr lang="en-US" sz="2000" dirty="0" err="1" smtClean="0"/>
              <a:t>memuat</a:t>
            </a:r>
            <a:r>
              <a:rPr lang="en-US" sz="2000" dirty="0" smtClean="0"/>
              <a:t> </a:t>
            </a:r>
            <a:r>
              <a:rPr lang="en-US" sz="2000" dirty="0" err="1" smtClean="0"/>
              <a:t>jenis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jadwal</a:t>
            </a:r>
            <a:r>
              <a:rPr lang="en-US" sz="2000" dirty="0" smtClean="0"/>
              <a:t> </a:t>
            </a:r>
            <a:r>
              <a:rPr lang="en-US" sz="2000" dirty="0" err="1" smtClean="0"/>
              <a:t>waktu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r>
              <a:rPr lang="en-US" sz="2000" dirty="0" smtClean="0"/>
              <a:t>  </a:t>
            </a:r>
            <a:r>
              <a:rPr lang="en-US" sz="2000" dirty="0" err="1" smtClean="0"/>
              <a:t>staf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837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42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/>
          <a:lstStyle/>
          <a:p>
            <a:pPr algn="ctr"/>
            <a:r>
              <a:rPr lang="en-US" sz="2400" dirty="0" err="1" smtClean="0"/>
              <a:t>Indikator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risiko</a:t>
            </a:r>
            <a:r>
              <a:rPr lang="en-US" sz="2400" dirty="0" smtClean="0"/>
              <a:t> &amp; </a:t>
            </a:r>
            <a:r>
              <a:rPr lang="en-US" sz="2400" dirty="0" err="1" smtClean="0"/>
              <a:t>asumsi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(Performance </a:t>
            </a:r>
            <a:r>
              <a:rPr lang="en-US" sz="2400" dirty="0"/>
              <a:t>Indicators and Risks &amp; </a:t>
            </a:r>
            <a:r>
              <a:rPr lang="en-US" sz="2400" dirty="0" smtClean="0"/>
              <a:t>Assumptions)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981200"/>
            <a:ext cx="79248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Indikator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Kinerja</a:t>
            </a:r>
            <a:r>
              <a:rPr lang="en-US" sz="2400" b="1" dirty="0" smtClean="0"/>
              <a:t>/Performance </a:t>
            </a:r>
            <a:r>
              <a:rPr lang="en-US" sz="2400" b="1" dirty="0"/>
              <a:t>Indicators</a:t>
            </a:r>
          </a:p>
          <a:p>
            <a:r>
              <a:rPr lang="en-US" sz="2400" dirty="0" err="1" smtClean="0"/>
              <a:t>Indikator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ialah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ukuran</a:t>
            </a:r>
            <a:r>
              <a:rPr lang="en-US" sz="2400" dirty="0" smtClean="0"/>
              <a:t> </a:t>
            </a:r>
            <a:r>
              <a:rPr lang="en-US" sz="2400" dirty="0" err="1" smtClean="0"/>
              <a:t>keberhasilan</a:t>
            </a:r>
            <a:r>
              <a:rPr lang="en-US" sz="2400" dirty="0" smtClean="0"/>
              <a:t>. 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sudah</a:t>
            </a:r>
            <a:r>
              <a:rPr lang="en-US" sz="2400" dirty="0" smtClean="0"/>
              <a:t> </a:t>
            </a:r>
            <a:r>
              <a:rPr lang="en-US" sz="2400" dirty="0" err="1" smtClean="0"/>
              <a:t>dikerjakan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: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rumah</a:t>
            </a:r>
            <a:r>
              <a:rPr lang="en-US" sz="2400" dirty="0" smtClean="0"/>
              <a:t> </a:t>
            </a:r>
            <a:r>
              <a:rPr lang="en-US" sz="2400" dirty="0" err="1" smtClean="0"/>
              <a:t>tangga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menjaga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lingkungannya</a:t>
            </a:r>
            <a:r>
              <a:rPr lang="en-US" sz="2400" dirty="0" smtClean="0"/>
              <a:t> </a:t>
            </a:r>
            <a:r>
              <a:rPr lang="en-US" sz="2400" dirty="0" err="1" smtClean="0"/>
              <a:t>bersih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higinik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berpartisipasi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pelatihan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664" y="13731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98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indikator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b="1" dirty="0"/>
              <a:t>Ada </a:t>
            </a:r>
            <a:r>
              <a:rPr lang="en-US" sz="2800" b="1" dirty="0" err="1" smtClean="0"/>
              <a:t>dua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macam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indikator</a:t>
            </a:r>
            <a:r>
              <a:rPr lang="en-US" sz="2800" b="1" dirty="0" smtClean="0"/>
              <a:t> </a:t>
            </a:r>
            <a:r>
              <a:rPr lang="en-US" sz="2800" b="1" dirty="0" err="1"/>
              <a:t>yaitu</a:t>
            </a:r>
            <a:r>
              <a:rPr lang="en-US" sz="2800" b="1" dirty="0"/>
              <a:t>:</a:t>
            </a:r>
          </a:p>
          <a:p>
            <a:pPr marL="0" indent="0">
              <a:buNone/>
            </a:pPr>
            <a:r>
              <a:rPr lang="en-US" sz="2400" dirty="0"/>
              <a:t>“Process Indicators</a:t>
            </a:r>
            <a:r>
              <a:rPr lang="en-US" sz="2400" dirty="0" smtClean="0"/>
              <a:t>” (</a:t>
            </a:r>
            <a:r>
              <a:rPr lang="en-US" sz="2400" dirty="0" err="1" smtClean="0"/>
              <a:t>Indikator</a:t>
            </a:r>
            <a:r>
              <a:rPr lang="en-US" sz="2400" dirty="0" smtClean="0"/>
              <a:t> Proses)</a:t>
            </a:r>
          </a:p>
          <a:p>
            <a:r>
              <a:rPr lang="en-US" sz="2400" dirty="0" err="1" smtClean="0"/>
              <a:t>Yaitu</a:t>
            </a:r>
            <a:r>
              <a:rPr lang="en-US" sz="2400" dirty="0" smtClean="0"/>
              <a:t> indicator </a:t>
            </a:r>
            <a:r>
              <a:rPr lang="en-US" sz="2400" dirty="0" err="1" smtClean="0"/>
              <a:t>untuk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berpartisipasi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pelatihan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“Results </a:t>
            </a:r>
            <a:r>
              <a:rPr lang="en-US" sz="2400" dirty="0" smtClean="0"/>
              <a:t>Indicators”. (</a:t>
            </a:r>
            <a:r>
              <a:rPr lang="en-US" sz="2400" dirty="0" err="1" smtClean="0"/>
              <a:t>Indikator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)</a:t>
            </a:r>
            <a:endParaRPr lang="en-US" sz="2400" dirty="0"/>
          </a:p>
          <a:p>
            <a:r>
              <a:rPr lang="en-US" sz="2400" dirty="0" err="1" smtClean="0"/>
              <a:t>Yaitu</a:t>
            </a:r>
            <a:r>
              <a:rPr lang="en-US" sz="2400" dirty="0" smtClean="0"/>
              <a:t> indicator yang </a:t>
            </a:r>
            <a:r>
              <a:rPr lang="en-US" sz="2400" dirty="0" err="1" smtClean="0"/>
              <a:t>menunjukkan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dicapai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: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perempuan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sadar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hak-hak</a:t>
            </a:r>
            <a:r>
              <a:rPr lang="en-US" sz="2400" dirty="0" smtClean="0"/>
              <a:t> gender.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832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Risiko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asumsi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err="1" smtClean="0"/>
              <a:t>Risiko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Asumsi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minim </a:t>
            </a:r>
            <a:r>
              <a:rPr lang="en-US" sz="2400" dirty="0" err="1" smtClean="0"/>
              <a:t>kapasitas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melaksanakan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err="1" smtClean="0"/>
              <a:t>Contoh</a:t>
            </a:r>
            <a:r>
              <a:rPr lang="en-US" sz="2400" dirty="0" smtClean="0"/>
              <a:t>: ‘</a:t>
            </a:r>
            <a:r>
              <a:rPr lang="en-US" sz="2400" dirty="0" err="1" smtClean="0"/>
              <a:t>Kebijakan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/</a:t>
            </a:r>
            <a:r>
              <a:rPr lang="en-US" sz="2400" dirty="0" err="1" smtClean="0"/>
              <a:t>petugas</a:t>
            </a:r>
            <a:r>
              <a:rPr lang="en-US" sz="2400" dirty="0" smtClean="0"/>
              <a:t> </a:t>
            </a:r>
            <a:r>
              <a:rPr lang="en-US" sz="2400" dirty="0" err="1" smtClean="0"/>
              <a:t>pemerintah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mendukung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menciptakan</a:t>
            </a:r>
            <a:r>
              <a:rPr lang="en-US" sz="2400" dirty="0" smtClean="0"/>
              <a:t> </a:t>
            </a:r>
            <a:r>
              <a:rPr lang="en-US" sz="2400" dirty="0" err="1" smtClean="0"/>
              <a:t>keadaan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damai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stabil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rusak</a:t>
            </a:r>
            <a:r>
              <a:rPr lang="en-US" sz="2400" dirty="0" smtClean="0"/>
              <a:t> </a:t>
            </a:r>
            <a:r>
              <a:rPr lang="en-US" sz="2400" dirty="0" err="1" smtClean="0"/>
              <a:t>gara-gara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 </a:t>
            </a:r>
            <a:r>
              <a:rPr lang="en-US" sz="2400" dirty="0" err="1" smtClean="0"/>
              <a:t>kerusuhan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sporadik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65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Hasil</a:t>
            </a:r>
            <a:r>
              <a:rPr lang="en-US" dirty="0" smtClean="0"/>
              <a:t> (Results)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ialah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harapkan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perubahan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arah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dinikmati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target </a:t>
            </a:r>
            <a:r>
              <a:rPr lang="en-US" sz="2400" dirty="0" err="1" smtClean="0"/>
              <a:t>atau</a:t>
            </a:r>
            <a:r>
              <a:rPr lang="en-US" sz="2400" dirty="0" smtClean="0"/>
              <a:t> beneficiaries.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800" dirty="0" err="1" smtClean="0"/>
              <a:t>Hasil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dibagi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3 </a:t>
            </a:r>
            <a:r>
              <a:rPr lang="en-US" sz="1800" dirty="0" err="1" smtClean="0"/>
              <a:t>tipe</a:t>
            </a:r>
            <a:r>
              <a:rPr lang="en-US" sz="1800" dirty="0" smtClean="0"/>
              <a:t>;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1800" dirty="0"/>
              <a:t>Outputs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1800" dirty="0"/>
              <a:t>Outcomes</a:t>
            </a:r>
          </a:p>
          <a:p>
            <a:pPr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1800" dirty="0"/>
              <a:t>Impact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9508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Tiga</a:t>
            </a:r>
            <a:r>
              <a:rPr lang="en-US" dirty="0" smtClean="0"/>
              <a:t> (3)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Outputs</a:t>
            </a:r>
          </a:p>
          <a:p>
            <a:pPr marL="0" indent="0">
              <a:buNone/>
            </a:pP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yang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 </a:t>
            </a:r>
            <a:r>
              <a:rPr lang="en-US" dirty="0" err="1" smtClean="0"/>
              <a:t>selesai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pelatihan</a:t>
            </a:r>
            <a:r>
              <a:rPr lang="en-US" dirty="0" smtClean="0"/>
              <a:t> HAM </a:t>
            </a:r>
            <a:r>
              <a:rPr lang="en-US" dirty="0" err="1" smtClean="0"/>
              <a:t>selesai</a:t>
            </a:r>
            <a:r>
              <a:rPr lang="en-US" dirty="0" smtClean="0"/>
              <a:t> </a:t>
            </a:r>
            <a:r>
              <a:rPr lang="en-US" dirty="0" err="1" smtClean="0"/>
              <a:t>dilaksanakan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output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 “</a:t>
            </a:r>
            <a:r>
              <a:rPr lang="en-US" dirty="0" err="1" smtClean="0"/>
              <a:t>Pemahaman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HAM di </a:t>
            </a:r>
            <a:r>
              <a:rPr lang="en-US" dirty="0" err="1" smtClean="0"/>
              <a:t>antara</a:t>
            </a:r>
            <a:r>
              <a:rPr lang="en-US" dirty="0" smtClean="0"/>
              <a:t> para </a:t>
            </a:r>
            <a:r>
              <a:rPr lang="en-US" dirty="0" err="1" smtClean="0"/>
              <a:t>paeserta</a:t>
            </a:r>
            <a:r>
              <a:rPr lang="en-US" dirty="0" smtClean="0"/>
              <a:t>”</a:t>
            </a:r>
            <a:endParaRPr lang="en-US" dirty="0"/>
          </a:p>
          <a:p>
            <a:r>
              <a:rPr lang="en-US" b="1" dirty="0" smtClean="0"/>
              <a:t>Outcomes</a:t>
            </a:r>
          </a:p>
          <a:p>
            <a:pPr marL="0" indent="0">
              <a:buNone/>
            </a:pP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segera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lanjutan</a:t>
            </a:r>
            <a:r>
              <a:rPr lang="en-US" dirty="0" smtClean="0"/>
              <a:t> para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HAM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meneruskan</a:t>
            </a:r>
            <a:r>
              <a:rPr lang="en-US" dirty="0" smtClean="0"/>
              <a:t>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HAM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advokasi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 smtClean="0"/>
              <a:t>Impac</a:t>
            </a:r>
            <a:r>
              <a:rPr lang="en-US" dirty="0" smtClean="0"/>
              <a:t>ts</a:t>
            </a:r>
          </a:p>
          <a:p>
            <a:pPr marL="0" indent="0">
              <a:buNone/>
            </a:pP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jangka</a:t>
            </a:r>
            <a:r>
              <a:rPr lang="en-US" dirty="0" smtClean="0"/>
              <a:t> </a:t>
            </a:r>
            <a:r>
              <a:rPr lang="en-US" dirty="0" err="1" smtClean="0"/>
              <a:t>pajang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dilakukanoleh</a:t>
            </a:r>
            <a:r>
              <a:rPr lang="en-US" dirty="0" smtClean="0"/>
              <a:t>  </a:t>
            </a:r>
            <a:r>
              <a:rPr lang="en-US" dirty="0" err="1" smtClean="0"/>
              <a:t>proyek</a:t>
            </a:r>
            <a:r>
              <a:rPr lang="en-US" dirty="0" smtClean="0"/>
              <a:t>.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contoh</a:t>
            </a:r>
            <a:r>
              <a:rPr lang="en-US" dirty="0" smtClean="0"/>
              <a:t> di </a:t>
            </a:r>
            <a:r>
              <a:rPr lang="en-US" dirty="0" err="1" smtClean="0"/>
              <a:t>atas</a:t>
            </a:r>
            <a:r>
              <a:rPr lang="en-US" dirty="0" smtClean="0"/>
              <a:t>,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kebijakan</a:t>
            </a:r>
            <a:r>
              <a:rPr lang="en-US" dirty="0" smtClean="0"/>
              <a:t> yang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HAM di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4638"/>
            <a:ext cx="875551" cy="914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53" y="23181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751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96962"/>
          </a:xfrm>
        </p:spPr>
        <p:txBody>
          <a:bodyPr/>
          <a:lstStyle/>
          <a:p>
            <a:pPr algn="ctr"/>
            <a:r>
              <a:rPr lang="en-US" sz="2400" dirty="0" err="1" smtClean="0"/>
              <a:t>Pemantauan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(Monitoring </a:t>
            </a:r>
            <a:r>
              <a:rPr lang="en-US" sz="2400" dirty="0"/>
              <a:t>&amp; </a:t>
            </a:r>
            <a:r>
              <a:rPr lang="en-US" sz="2400" dirty="0" smtClean="0"/>
              <a:t>Evaluation)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524000"/>
            <a:ext cx="7924800" cy="42672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tanggung</a:t>
            </a:r>
            <a:r>
              <a:rPr lang="en-US" sz="2400" dirty="0" smtClean="0"/>
              <a:t> </a:t>
            </a:r>
            <a:r>
              <a:rPr lang="en-US" sz="2400" dirty="0" err="1" smtClean="0"/>
              <a:t>jawab</a:t>
            </a:r>
            <a:r>
              <a:rPr lang="en-US" sz="2400" dirty="0" smtClean="0"/>
              <a:t> donor,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donor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memeriksa</a:t>
            </a:r>
            <a:r>
              <a:rPr lang="en-US" sz="2400" dirty="0" smtClean="0"/>
              <a:t> 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/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Monitoring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evaluasi</a:t>
            </a:r>
            <a:r>
              <a:rPr lang="en-US" sz="2400" dirty="0" smtClean="0"/>
              <a:t> </a:t>
            </a:r>
            <a:r>
              <a:rPr lang="en-US" sz="2400" dirty="0" err="1" smtClean="0"/>
              <a:t>memungkinkan</a:t>
            </a:r>
            <a:r>
              <a:rPr lang="en-US" sz="2400" dirty="0" smtClean="0"/>
              <a:t> </a:t>
            </a:r>
            <a:r>
              <a:rPr lang="en-US" sz="2400" dirty="0" err="1" smtClean="0"/>
              <a:t>pemeriksaan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tetap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monitor </a:t>
            </a:r>
            <a:r>
              <a:rPr lang="en-US" sz="2400" dirty="0" err="1" smtClean="0"/>
              <a:t>kemajuan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Monitoring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integral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.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mekanisme</a:t>
            </a:r>
            <a:r>
              <a:rPr lang="en-US" sz="2400" dirty="0" smtClean="0"/>
              <a:t> internal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memonitor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, </a:t>
            </a:r>
            <a:r>
              <a:rPr lang="en-US" sz="2400" dirty="0" err="1" smtClean="0"/>
              <a:t>risiko</a:t>
            </a:r>
            <a:r>
              <a:rPr lang="en-US" sz="2400" dirty="0" smtClean="0"/>
              <a:t>, </a:t>
            </a:r>
            <a:r>
              <a:rPr lang="en-US" sz="2400" dirty="0" err="1" smtClean="0"/>
              <a:t>asumsi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kinerja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regular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</a:t>
            </a:r>
            <a:r>
              <a:rPr lang="en-US" sz="2400" dirty="0" err="1" smtClean="0"/>
              <a:t>pertemuan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6212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621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 err="1"/>
              <a:t>Pemantauan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evaluasi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(Monitoring &amp; Evaluation)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Pengelolaan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(The Management Information Systems, MIS)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mekanisme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monitoring.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sangat</a:t>
            </a:r>
            <a:r>
              <a:rPr lang="en-US" sz="2400" dirty="0"/>
              <a:t> </a:t>
            </a:r>
            <a:r>
              <a:rPr lang="en-US" sz="2400" dirty="0" err="1"/>
              <a:t>kiritikal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proses monitoring.</a:t>
            </a:r>
          </a:p>
          <a:p>
            <a:r>
              <a:rPr lang="en-US" sz="2400" dirty="0" err="1"/>
              <a:t>Melakukan</a:t>
            </a:r>
            <a:r>
              <a:rPr lang="en-US" sz="2400" dirty="0"/>
              <a:t> monitoring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melibatkan</a:t>
            </a:r>
            <a:r>
              <a:rPr lang="en-US" sz="2400" dirty="0"/>
              <a:t> </a:t>
            </a:r>
            <a:r>
              <a:rPr lang="en-US" sz="2400" dirty="0" err="1"/>
              <a:t>institusi</a:t>
            </a:r>
            <a:r>
              <a:rPr lang="en-US" sz="2400" dirty="0"/>
              <a:t> </a:t>
            </a:r>
            <a:r>
              <a:rPr lang="en-US" sz="2400" dirty="0" err="1"/>
              <a:t>luar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donor, </a:t>
            </a:r>
            <a:r>
              <a:rPr lang="en-US" sz="2400" dirty="0" err="1"/>
              <a:t>staf</a:t>
            </a:r>
            <a:r>
              <a:rPr lang="en-US" sz="2400" dirty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, consultant </a:t>
            </a:r>
            <a:r>
              <a:rPr lang="en-US" sz="2400" dirty="0" err="1"/>
              <a:t>dll.dapat</a:t>
            </a:r>
            <a:r>
              <a:rPr lang="en-US" sz="2400" dirty="0"/>
              <a:t> </a:t>
            </a:r>
            <a:r>
              <a:rPr lang="en-US" sz="2400" dirty="0" err="1"/>
              <a:t>mempertajam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monitoring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juga</a:t>
            </a:r>
            <a:r>
              <a:rPr lang="en-US" sz="2400" dirty="0"/>
              <a:t> bias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memperkenalkan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Evaluasi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lembaga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</a:t>
            </a:r>
            <a:r>
              <a:rPr lang="en-US" sz="2400" dirty="0" err="1"/>
              <a:t>pertengahan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 </a:t>
            </a:r>
            <a:r>
              <a:rPr lang="en-US" sz="2400" dirty="0" err="1"/>
              <a:t>proyek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136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r>
              <a:rPr lang="en-US" dirty="0" smtClean="0"/>
              <a:t>PRINSIP-PRINSIP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990600"/>
            <a:ext cx="79248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 smtClean="0"/>
              <a:t>KEHATI-HATIAN</a:t>
            </a:r>
          </a:p>
          <a:p>
            <a:pPr marL="0" indent="0">
              <a:buNone/>
            </a:pPr>
            <a:r>
              <a:rPr lang="en-US" sz="2200" dirty="0" err="1" smtClean="0"/>
              <a:t>Hindari</a:t>
            </a:r>
            <a:r>
              <a:rPr lang="en-US" sz="2200" dirty="0" smtClean="0"/>
              <a:t> </a:t>
            </a:r>
            <a:r>
              <a:rPr lang="en-US" sz="2200" dirty="0" err="1"/>
              <a:t>kecerobohan</a:t>
            </a:r>
            <a:r>
              <a:rPr lang="en-US" sz="2200" dirty="0"/>
              <a:t>, </a:t>
            </a:r>
            <a:r>
              <a:rPr lang="en-US" sz="2200" dirty="0" err="1"/>
              <a:t>kesalahan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ketidak</a:t>
            </a:r>
            <a:r>
              <a:rPr lang="en-US" sz="2200" dirty="0"/>
              <a:t> </a:t>
            </a:r>
            <a:r>
              <a:rPr lang="en-US" sz="2200" dirty="0" err="1"/>
              <a:t>cermatan</a:t>
            </a:r>
            <a:r>
              <a:rPr lang="en-US" sz="2200" dirty="0"/>
              <a:t>,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hati-hati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kritis</a:t>
            </a:r>
            <a:r>
              <a:rPr lang="en-US" sz="2200" dirty="0"/>
              <a:t> </a:t>
            </a:r>
            <a:r>
              <a:rPr lang="en-US" sz="2200" dirty="0" err="1"/>
              <a:t>menguji</a:t>
            </a:r>
            <a:r>
              <a:rPr lang="en-US" sz="2200" dirty="0"/>
              <a:t> </a:t>
            </a:r>
            <a:r>
              <a:rPr lang="en-US" sz="2200" dirty="0" err="1"/>
              <a:t>pekerjaan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. </a:t>
            </a:r>
            <a:r>
              <a:rPr lang="en-US" sz="2200" dirty="0" err="1"/>
              <a:t>Lakukan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baik</a:t>
            </a:r>
            <a:r>
              <a:rPr lang="en-US" sz="2200" dirty="0"/>
              <a:t> </a:t>
            </a:r>
            <a:r>
              <a:rPr lang="en-US" sz="2200" dirty="0" err="1"/>
              <a:t>pencatatan</a:t>
            </a:r>
            <a:r>
              <a:rPr lang="en-US" sz="2200" dirty="0"/>
              <a:t> data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kegiatan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 </a:t>
            </a:r>
            <a:r>
              <a:rPr lang="en-US" sz="2200" dirty="0" err="1"/>
              <a:t>seperti</a:t>
            </a:r>
            <a:r>
              <a:rPr lang="en-US" sz="2200" dirty="0"/>
              <a:t>, </a:t>
            </a:r>
            <a:r>
              <a:rPr lang="en-US" sz="2200" dirty="0" err="1"/>
              <a:t>pengumpulan</a:t>
            </a:r>
            <a:r>
              <a:rPr lang="en-US" sz="2200" dirty="0"/>
              <a:t> data, </a:t>
            </a:r>
            <a:r>
              <a:rPr lang="en-US" sz="2200" dirty="0" err="1"/>
              <a:t>rancangan</a:t>
            </a:r>
            <a:r>
              <a:rPr lang="en-US" sz="2200" dirty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surat</a:t>
            </a:r>
            <a:r>
              <a:rPr lang="en-US" sz="2200" dirty="0"/>
              <a:t> </a:t>
            </a:r>
            <a:r>
              <a:rPr lang="en-US" sz="2200" dirty="0" err="1"/>
              <a:t>menyurat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editor </a:t>
            </a:r>
            <a:r>
              <a:rPr lang="en-US" sz="2200" dirty="0" err="1"/>
              <a:t>jurnal</a:t>
            </a:r>
            <a:r>
              <a:rPr lang="en-US" sz="2200" dirty="0"/>
              <a:t>.</a:t>
            </a:r>
            <a:br>
              <a:rPr lang="en-US" sz="2200" dirty="0"/>
            </a:br>
            <a:endParaRPr lang="en-US" sz="2200" dirty="0" smtClean="0"/>
          </a:p>
          <a:p>
            <a:r>
              <a:rPr lang="en-US" sz="2200" dirty="0" smtClean="0"/>
              <a:t>KETERBUKAAN</a:t>
            </a:r>
          </a:p>
          <a:p>
            <a:pPr marL="0" indent="0">
              <a:buNone/>
            </a:pPr>
            <a:r>
              <a:rPr lang="en-US" sz="2200" dirty="0" err="1" smtClean="0"/>
              <a:t>Berbagi</a:t>
            </a:r>
            <a:r>
              <a:rPr lang="en-US" sz="2200" dirty="0" smtClean="0"/>
              <a:t> </a:t>
            </a:r>
            <a:r>
              <a:rPr lang="en-US" sz="2200" dirty="0"/>
              <a:t>data, </a:t>
            </a:r>
            <a:r>
              <a:rPr lang="en-US" sz="2200" dirty="0" err="1"/>
              <a:t>hasil</a:t>
            </a:r>
            <a:r>
              <a:rPr lang="en-US" sz="2200" dirty="0"/>
              <a:t>, </a:t>
            </a:r>
            <a:r>
              <a:rPr lang="en-US" sz="2200" dirty="0" err="1"/>
              <a:t>idee</a:t>
            </a:r>
            <a:r>
              <a:rPr lang="en-US" sz="2200" dirty="0"/>
              <a:t>, </a:t>
            </a:r>
            <a:r>
              <a:rPr lang="en-US" sz="2200" dirty="0" err="1"/>
              <a:t>alat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daya</a:t>
            </a:r>
            <a:r>
              <a:rPr lang="en-US" sz="2200" dirty="0"/>
              <a:t>. </a:t>
            </a:r>
            <a:r>
              <a:rPr lang="en-US" sz="2200" dirty="0" err="1"/>
              <a:t>Menerima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terbuka</a:t>
            </a:r>
            <a:r>
              <a:rPr lang="en-US" sz="2200" dirty="0"/>
              <a:t> </a:t>
            </a:r>
            <a:r>
              <a:rPr lang="en-US" sz="2200" dirty="0" err="1"/>
              <a:t>kritikan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idee</a:t>
            </a:r>
            <a:r>
              <a:rPr lang="en-US" sz="2200" dirty="0"/>
              <a:t> </a:t>
            </a:r>
            <a:r>
              <a:rPr lang="en-US" sz="2200" dirty="0" err="1"/>
              <a:t>baru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en-US" sz="2200" dirty="0" smtClean="0"/>
              <a:t>MENGHARGAI KEKAYAAN INTELEKTUAL</a:t>
            </a:r>
          </a:p>
          <a:p>
            <a:pPr marL="0" indent="0">
              <a:buNone/>
            </a:pPr>
            <a:r>
              <a:rPr lang="en-US" sz="2200" dirty="0" err="1" smtClean="0"/>
              <a:t>Menghargai</a:t>
            </a:r>
            <a:r>
              <a:rPr lang="en-US" sz="2200" dirty="0" smtClean="0"/>
              <a:t> paten </a:t>
            </a:r>
            <a:r>
              <a:rPr lang="en-US" sz="2200" dirty="0" err="1" smtClean="0"/>
              <a:t>dan</a:t>
            </a:r>
            <a:r>
              <a:rPr lang="en-US" sz="2200" dirty="0" smtClean="0"/>
              <a:t> copyright </a:t>
            </a:r>
            <a:r>
              <a:rPr lang="en-US" sz="2200" dirty="0" err="1"/>
              <a:t>Jangan</a:t>
            </a:r>
            <a:r>
              <a:rPr lang="en-US" sz="2200" dirty="0"/>
              <a:t> </a:t>
            </a:r>
            <a:r>
              <a:rPr lang="en-US" sz="2200" dirty="0" err="1"/>
              <a:t>memakai</a:t>
            </a:r>
            <a:r>
              <a:rPr lang="en-US" sz="2200" dirty="0"/>
              <a:t> data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metoda</a:t>
            </a:r>
            <a:r>
              <a:rPr lang="en-US" sz="2200" dirty="0" smtClean="0"/>
              <a:t> </a:t>
            </a:r>
            <a:r>
              <a:rPr lang="en-US" sz="2200" dirty="0" err="1" smtClean="0"/>
              <a:t>maupun</a:t>
            </a:r>
            <a:r>
              <a:rPr lang="en-US" sz="2200" dirty="0" smtClean="0"/>
              <a:t> </a:t>
            </a:r>
            <a:r>
              <a:rPr lang="en-US" sz="2200" dirty="0" err="1" smtClean="0"/>
              <a:t>hasil</a:t>
            </a:r>
            <a:r>
              <a:rPr lang="en-US" sz="2200" dirty="0" smtClean="0"/>
              <a:t> yang </a:t>
            </a:r>
            <a:r>
              <a:rPr lang="en-US" sz="2200" dirty="0" err="1" smtClean="0"/>
              <a:t>belum</a:t>
            </a:r>
            <a:r>
              <a:rPr lang="en-US" sz="2200" dirty="0" smtClean="0"/>
              <a:t> </a:t>
            </a:r>
            <a:r>
              <a:rPr lang="en-US" sz="2200" dirty="0" err="1" smtClean="0"/>
              <a:t>dipublikasikan</a:t>
            </a:r>
            <a:r>
              <a:rPr lang="en-US" sz="2200" dirty="0" smtClean="0"/>
              <a:t> </a:t>
            </a:r>
            <a:r>
              <a:rPr lang="en-US" sz="2200" dirty="0" err="1" smtClean="0"/>
              <a:t>tanpa</a:t>
            </a:r>
            <a:r>
              <a:rPr lang="en-US" sz="2200" dirty="0" smtClean="0"/>
              <a:t> </a:t>
            </a:r>
            <a:r>
              <a:rPr lang="en-US" sz="2200" dirty="0" err="1"/>
              <a:t>seijin</a:t>
            </a:r>
            <a:r>
              <a:rPr lang="en-US" sz="2200" dirty="0"/>
              <a:t> </a:t>
            </a:r>
            <a:r>
              <a:rPr lang="en-US" sz="2200" dirty="0" err="1"/>
              <a:t>pemilik</a:t>
            </a:r>
            <a:r>
              <a:rPr lang="en-US" sz="2200" dirty="0"/>
              <a:t>.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memberi</a:t>
            </a:r>
            <a:r>
              <a:rPr lang="en-US" sz="2200" dirty="0"/>
              <a:t> </a:t>
            </a:r>
            <a:r>
              <a:rPr lang="en-US" sz="2200" dirty="0" err="1" smtClean="0"/>
              <a:t>penghargaan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kredit</a:t>
            </a:r>
            <a:r>
              <a:rPr lang="en-US" sz="2200" dirty="0" smtClean="0"/>
              <a:t> </a:t>
            </a:r>
            <a:r>
              <a:rPr lang="en-US" sz="2200" dirty="0" err="1"/>
              <a:t>bila</a:t>
            </a:r>
            <a:r>
              <a:rPr lang="en-US" sz="2200" dirty="0"/>
              <a:t> </a:t>
            </a:r>
            <a:r>
              <a:rPr lang="en-US" sz="2200" dirty="0" err="1"/>
              <a:t>memakai</a:t>
            </a:r>
            <a:r>
              <a:rPr lang="en-US" sz="2200" dirty="0"/>
              <a:t> data orang lain.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memberikan</a:t>
            </a:r>
            <a:r>
              <a:rPr lang="en-US" sz="2200" dirty="0"/>
              <a:t> </a:t>
            </a:r>
            <a:r>
              <a:rPr lang="en-US" sz="2200" dirty="0" err="1"/>
              <a:t>ucapan</a:t>
            </a:r>
            <a:r>
              <a:rPr lang="en-US" sz="2200" dirty="0"/>
              <a:t> </a:t>
            </a:r>
            <a:r>
              <a:rPr lang="en-US" sz="2200" dirty="0" err="1"/>
              <a:t>terima</a:t>
            </a:r>
            <a:r>
              <a:rPr lang="en-US" sz="2200" dirty="0"/>
              <a:t> </a:t>
            </a:r>
            <a:r>
              <a:rPr lang="en-US" sz="2200" dirty="0" err="1"/>
              <a:t>kasih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kredit</a:t>
            </a:r>
            <a:r>
              <a:rPr lang="en-US" sz="2200" dirty="0"/>
              <a:t> </a:t>
            </a:r>
            <a:r>
              <a:rPr lang="en-US" sz="2200" dirty="0" err="1"/>
              <a:t>kepada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 smtClean="0"/>
              <a:t>kontributor</a:t>
            </a:r>
            <a:r>
              <a:rPr lang="en-US" sz="2200" dirty="0" smtClean="0"/>
              <a:t> </a:t>
            </a:r>
            <a:r>
              <a:rPr lang="en-US" sz="2200" dirty="0" err="1"/>
              <a:t>penelitian</a:t>
            </a:r>
            <a:r>
              <a:rPr lang="en-US" sz="2200" dirty="0"/>
              <a:t>. </a:t>
            </a:r>
            <a:r>
              <a:rPr lang="en-US" sz="2200" dirty="0" err="1"/>
              <a:t>Jangan</a:t>
            </a:r>
            <a:r>
              <a:rPr lang="en-US" sz="2200" dirty="0"/>
              <a:t> </a:t>
            </a:r>
            <a:r>
              <a:rPr lang="en-US" sz="2200" dirty="0" err="1"/>
              <a:t>pernah</a:t>
            </a:r>
            <a:r>
              <a:rPr lang="en-US" sz="2200" dirty="0"/>
              <a:t> </a:t>
            </a:r>
            <a:r>
              <a:rPr lang="en-US" sz="2200" dirty="0" err="1" smtClean="0"/>
              <a:t>melakukan</a:t>
            </a:r>
            <a:r>
              <a:rPr lang="en-US" sz="2200" dirty="0" smtClean="0"/>
              <a:t> </a:t>
            </a:r>
            <a:r>
              <a:rPr lang="en-US" sz="2200" dirty="0" err="1" smtClean="0"/>
              <a:t>plagiat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325562"/>
          </a:xfrm>
        </p:spPr>
        <p:txBody>
          <a:bodyPr/>
          <a:lstStyle/>
          <a:p>
            <a:pPr algn="ctr"/>
            <a:r>
              <a:rPr lang="en-US" sz="2400" dirty="0" err="1" smtClean="0"/>
              <a:t>Penganggaran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penjilidan</a:t>
            </a:r>
            <a:r>
              <a:rPr lang="en-US" sz="2400" dirty="0" smtClean="0"/>
              <a:t> proposal</a:t>
            </a:r>
            <a:br>
              <a:rPr lang="en-US" sz="2400" dirty="0" smtClean="0"/>
            </a:br>
            <a:r>
              <a:rPr lang="en-US" sz="2400" dirty="0" smtClean="0"/>
              <a:t> (Budget </a:t>
            </a:r>
            <a:r>
              <a:rPr lang="en-US" sz="2400" dirty="0"/>
              <a:t>and Proposal </a:t>
            </a:r>
            <a:r>
              <a:rPr lang="en-US" sz="2400" dirty="0" smtClean="0"/>
              <a:t>Packaging)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 smtClean="0"/>
              <a:t>Anggaran</a:t>
            </a:r>
            <a:r>
              <a:rPr lang="en-US" sz="2400" b="1" dirty="0" smtClean="0"/>
              <a:t> (Budget)</a:t>
            </a:r>
            <a:endParaRPr lang="en-US" sz="2400" b="1" dirty="0"/>
          </a:p>
          <a:p>
            <a:r>
              <a:rPr lang="en-US" sz="2400" dirty="0" err="1" smtClean="0"/>
              <a:t>Anggaran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dirici</a:t>
            </a:r>
            <a:r>
              <a:rPr lang="en-US" sz="2400" dirty="0" smtClean="0"/>
              <a:t> per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sejelas</a:t>
            </a:r>
            <a:r>
              <a:rPr lang="en-US" sz="2400" dirty="0" smtClean="0"/>
              <a:t> </a:t>
            </a:r>
            <a:r>
              <a:rPr lang="en-US" sz="2400" dirty="0" err="1" smtClean="0"/>
              <a:t>jelasnya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table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diminta</a:t>
            </a:r>
            <a:r>
              <a:rPr lang="en-US" sz="2400" dirty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donor.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kegiatan</a:t>
            </a:r>
            <a:r>
              <a:rPr lang="en-US" sz="2400" dirty="0" smtClean="0"/>
              <a:t> </a:t>
            </a:r>
            <a:r>
              <a:rPr lang="en-US" sz="2400" dirty="0" err="1" smtClean="0"/>
              <a:t>mempynyai</a:t>
            </a:r>
            <a:r>
              <a:rPr lang="en-US" sz="2400" dirty="0" smtClean="0"/>
              <a:t>  </a:t>
            </a:r>
            <a:r>
              <a:rPr lang="en-US" sz="2400" dirty="0" err="1" smtClean="0"/>
              <a:t>besaran</a:t>
            </a:r>
            <a:r>
              <a:rPr lang="en-US" sz="2400" dirty="0" smtClean="0"/>
              <a:t> </a:t>
            </a:r>
            <a:r>
              <a:rPr lang="en-US" sz="2400" dirty="0" err="1" smtClean="0"/>
              <a:t>anggaran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tersendiri</a:t>
            </a:r>
            <a:r>
              <a:rPr lang="en-US" sz="2400" dirty="0" smtClean="0"/>
              <a:t>.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bagus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mecantumkan</a:t>
            </a:r>
            <a:r>
              <a:rPr lang="en-US" sz="2400" dirty="0" smtClean="0"/>
              <a:t> </a:t>
            </a:r>
            <a:r>
              <a:rPr lang="en-US" sz="2400" dirty="0" err="1" smtClean="0"/>
              <a:t>kontribusi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sumber-sumber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pendanaan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Kontribusi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lembaga</a:t>
            </a:r>
            <a:r>
              <a:rPr lang="en-US" sz="2400" dirty="0" smtClean="0"/>
              <a:t>/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pengusul</a:t>
            </a:r>
            <a:r>
              <a:rPr lang="en-US" sz="2400" dirty="0" smtClean="0"/>
              <a:t> proposal (proponent)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disebutkan</a:t>
            </a:r>
            <a:r>
              <a:rPr lang="en-US" sz="2400" dirty="0" smtClean="0"/>
              <a:t>. </a:t>
            </a:r>
            <a:r>
              <a:rPr lang="en-US" sz="2400" dirty="0" err="1" smtClean="0"/>
              <a:t>Bila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pendapatan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dijalankan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dijelaska</a:t>
            </a:r>
            <a:r>
              <a:rPr lang="en-US" sz="2400" dirty="0" smtClean="0"/>
              <a:t> di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budget..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193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sz="2400" dirty="0" err="1" smtClean="0"/>
              <a:t>Penjilidan</a:t>
            </a:r>
            <a:r>
              <a:rPr lang="en-US" sz="2400" dirty="0" smtClean="0"/>
              <a:t> proposal (Proposal Packaging)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 smtClean="0"/>
              <a:t>Jika</a:t>
            </a:r>
            <a:r>
              <a:rPr lang="en-US" sz="2000" b="1" dirty="0" smtClean="0"/>
              <a:t> proposal </a:t>
            </a:r>
            <a:r>
              <a:rPr lang="en-US" sz="2000" b="1" dirty="0" err="1" smtClean="0"/>
              <a:t>sudah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lengkap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dibuat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sangat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dipastikan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bahwa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dikerjakan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sempurna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dikirim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donor. Di </a:t>
            </a:r>
            <a:r>
              <a:rPr lang="en-US" sz="2000" b="1" dirty="0" err="1" smtClean="0"/>
              <a:t>bawah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beberapa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penting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diingat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menjilid</a:t>
            </a:r>
            <a:r>
              <a:rPr lang="en-US" sz="2000" b="1" dirty="0" smtClean="0"/>
              <a:t> proposal</a:t>
            </a:r>
          </a:p>
          <a:p>
            <a:pPr marL="0" indent="0">
              <a:buNone/>
            </a:pPr>
            <a:endParaRPr lang="en-US" sz="1800" dirty="0"/>
          </a:p>
          <a:p>
            <a:pPr lvl="0"/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mempunyai</a:t>
            </a:r>
            <a:r>
              <a:rPr lang="en-US" sz="1800" dirty="0" smtClean="0"/>
              <a:t>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</a:t>
            </a:r>
            <a:r>
              <a:rPr lang="en-US" sz="1800" dirty="0" err="1" smtClean="0"/>
              <a:t>judul</a:t>
            </a:r>
            <a:r>
              <a:rPr lang="en-US" sz="1800" dirty="0" smtClean="0"/>
              <a:t> </a:t>
            </a:r>
            <a:r>
              <a:rPr lang="en-US" sz="1800" dirty="0" err="1" smtClean="0"/>
              <a:t>tersendiri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</a:t>
            </a:r>
            <a:r>
              <a:rPr lang="en-US" sz="1800" dirty="0" err="1" smtClean="0"/>
              <a:t>lembaga</a:t>
            </a:r>
            <a:r>
              <a:rPr lang="en-US" sz="1800" dirty="0" smtClean="0"/>
              <a:t> donor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, logo </a:t>
            </a:r>
            <a:r>
              <a:rPr lang="en-US" sz="1800" dirty="0" err="1" smtClean="0"/>
              <a:t>serta</a:t>
            </a:r>
            <a:r>
              <a:rPr lang="en-US" sz="1800" dirty="0" smtClean="0"/>
              <a:t> </a:t>
            </a:r>
            <a:r>
              <a:rPr lang="en-US" sz="1800" dirty="0" err="1" smtClean="0"/>
              <a:t>kontak</a:t>
            </a:r>
            <a:r>
              <a:rPr lang="en-US" sz="1800" dirty="0" smtClean="0"/>
              <a:t> orang yang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dihubungi</a:t>
            </a:r>
            <a:r>
              <a:rPr lang="en-US" sz="1800" dirty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pengusul</a:t>
            </a:r>
            <a:r>
              <a:rPr lang="en-US" sz="1800" dirty="0" smtClean="0"/>
              <a:t> proposal (proponent)</a:t>
            </a:r>
            <a:endParaRPr lang="en-US" sz="1800" dirty="0"/>
          </a:p>
          <a:p>
            <a:pPr lvl="0"/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daftar</a:t>
            </a:r>
            <a:r>
              <a:rPr lang="en-US" sz="1800" dirty="0" smtClean="0"/>
              <a:t> </a:t>
            </a:r>
            <a:r>
              <a:rPr lang="en-US" sz="1800" dirty="0" err="1" smtClean="0"/>
              <a:t>isi</a:t>
            </a:r>
            <a:r>
              <a:rPr lang="en-US" sz="1800" dirty="0" smtClean="0"/>
              <a:t>.</a:t>
            </a:r>
            <a:endParaRPr lang="en-US" sz="1800" dirty="0"/>
          </a:p>
          <a:p>
            <a:pPr lvl="0"/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memmuat</a:t>
            </a:r>
            <a:r>
              <a:rPr lang="en-US" sz="1800" dirty="0" smtClean="0"/>
              <a:t> </a:t>
            </a:r>
            <a:r>
              <a:rPr lang="en-US" sz="1800" dirty="0" err="1" smtClean="0"/>
              <a:t>penjelasan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singkatan-singkatan</a:t>
            </a:r>
            <a:r>
              <a:rPr lang="en-US" sz="1800" dirty="0" smtClean="0"/>
              <a:t> </a:t>
            </a:r>
            <a:r>
              <a:rPr lang="en-US" sz="1800" dirty="0" err="1" smtClean="0"/>
              <a:t>nama</a:t>
            </a:r>
            <a:r>
              <a:rPr lang="en-US" sz="1800" dirty="0" smtClean="0"/>
              <a:t> yang </a:t>
            </a:r>
            <a:r>
              <a:rPr lang="en-US" sz="1800" dirty="0" err="1" smtClean="0"/>
              <a:t>ada</a:t>
            </a:r>
            <a:r>
              <a:rPr lang="en-US" sz="1800" dirty="0" smtClean="0"/>
              <a:t> di </a:t>
            </a:r>
            <a:r>
              <a:rPr lang="en-US" sz="1800" dirty="0" err="1" smtClean="0"/>
              <a:t>dalam</a:t>
            </a:r>
            <a:r>
              <a:rPr lang="en-US" sz="1800" dirty="0" smtClean="0"/>
              <a:t> proposal.</a:t>
            </a:r>
            <a:endParaRPr lang="en-US" sz="1800" dirty="0"/>
          </a:p>
          <a:p>
            <a:pPr lvl="0"/>
            <a:r>
              <a:rPr lang="en-US" sz="1800" dirty="0" err="1" smtClean="0"/>
              <a:t>tHarus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ringkasan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menjelaskan</a:t>
            </a:r>
            <a:r>
              <a:rPr lang="en-US" sz="1800" dirty="0" smtClean="0"/>
              <a:t> </a:t>
            </a:r>
            <a:r>
              <a:rPr lang="en-US" sz="1800" dirty="0" err="1" smtClean="0"/>
              <a:t>sasaran</a:t>
            </a:r>
            <a:r>
              <a:rPr lang="en-US" sz="1800" dirty="0" smtClean="0"/>
              <a:t>, </a:t>
            </a:r>
            <a:r>
              <a:rPr lang="en-US" sz="1800" dirty="0" err="1" smtClean="0"/>
              <a:t>tujuan</a:t>
            </a:r>
            <a:r>
              <a:rPr lang="en-US" sz="1800" dirty="0" smtClean="0"/>
              <a:t>, </a:t>
            </a:r>
            <a:r>
              <a:rPr lang="en-US" sz="1800" dirty="0" err="1" smtClean="0"/>
              <a:t>hasil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diharapkan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kegiatannya</a:t>
            </a:r>
            <a:r>
              <a:rPr lang="en-US" sz="1800" dirty="0" smtClean="0"/>
              <a:t>.</a:t>
            </a:r>
            <a:endParaRPr lang="en-US" sz="1800" dirty="0"/>
          </a:p>
          <a:p>
            <a:pPr lvl="0"/>
            <a:r>
              <a:rPr lang="en-US" sz="1800" dirty="0" err="1" smtClean="0"/>
              <a:t>Profil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organisasi</a:t>
            </a:r>
            <a:r>
              <a:rPr lang="en-US" sz="1800" dirty="0" smtClean="0"/>
              <a:t> </a:t>
            </a:r>
            <a:r>
              <a:rPr lang="en-US" sz="1800" dirty="0" err="1" smtClean="0"/>
              <a:t>pengusul</a:t>
            </a:r>
            <a:r>
              <a:rPr lang="en-US" sz="1800" dirty="0" smtClean="0"/>
              <a:t> (proponent)</a:t>
            </a:r>
            <a:endParaRPr lang="en-US" sz="1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42793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8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Penjilidan</a:t>
            </a:r>
            <a:r>
              <a:rPr lang="en-US" dirty="0" smtClean="0"/>
              <a:t>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2000" dirty="0" err="1"/>
              <a:t>Pastikan</a:t>
            </a:r>
            <a:r>
              <a:rPr lang="en-US" sz="2000" dirty="0"/>
              <a:t> </a:t>
            </a:r>
            <a:r>
              <a:rPr lang="en-US" sz="2000" dirty="0" err="1"/>
              <a:t>bahwa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, </a:t>
            </a:r>
            <a:r>
              <a:rPr lang="en-US" sz="2000" dirty="0" err="1"/>
              <a:t>judul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tanda-tanda</a:t>
            </a:r>
            <a:r>
              <a:rPr lang="en-US" sz="2000" dirty="0"/>
              <a:t> </a:t>
            </a:r>
            <a:r>
              <a:rPr lang="en-US" sz="2000" dirty="0" err="1"/>
              <a:t>bacaan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Kata-kata di proposal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dipakai</a:t>
            </a:r>
            <a:r>
              <a:rPr lang="en-US" sz="2000" dirty="0"/>
              <a:t> </a:t>
            </a:r>
            <a:r>
              <a:rPr lang="en-US" sz="2000" dirty="0" err="1"/>
              <a:t>kalimat</a:t>
            </a:r>
            <a:r>
              <a:rPr lang="en-US" sz="2000" dirty="0"/>
              <a:t> </a:t>
            </a:r>
            <a:r>
              <a:rPr lang="en-US" sz="2000" dirty="0" err="1"/>
              <a:t>aktif</a:t>
            </a:r>
            <a:r>
              <a:rPr lang="en-US" sz="2000" dirty="0"/>
              <a:t> yang </a:t>
            </a:r>
            <a:r>
              <a:rPr lang="en-US" sz="2000" dirty="0" err="1"/>
              <a:t>banyak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Membatasi</a:t>
            </a:r>
            <a:r>
              <a:rPr lang="en-US" sz="2000" dirty="0"/>
              <a:t> </a:t>
            </a:r>
            <a:r>
              <a:rPr lang="en-US" sz="2000" dirty="0" err="1"/>
              <a:t>diri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</a:t>
            </a:r>
            <a:r>
              <a:rPr lang="en-US" sz="2000" dirty="0" err="1"/>
              <a:t>halaman</a:t>
            </a:r>
            <a:r>
              <a:rPr lang="en-US" sz="2000" dirty="0"/>
              <a:t> proposal..</a:t>
            </a:r>
          </a:p>
          <a:p>
            <a:pPr lvl="0"/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dirty="0" err="1"/>
              <a:t>lampirkan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penting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daftar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referensi</a:t>
            </a:r>
            <a:r>
              <a:rPr lang="en-US" sz="2000" dirty="0"/>
              <a:t>..</a:t>
            </a:r>
          </a:p>
          <a:p>
            <a:pPr lvl="0"/>
            <a:r>
              <a:rPr lang="en-US" sz="2000" dirty="0"/>
              <a:t>Proposal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ditandatangani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di </a:t>
            </a:r>
            <a:r>
              <a:rPr lang="en-US" sz="2000" dirty="0" err="1"/>
              <a:t>stempel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/>
              <a:t>Dibuatkan</a:t>
            </a:r>
            <a:r>
              <a:rPr lang="en-US" sz="2000" dirty="0"/>
              <a:t> </a:t>
            </a:r>
            <a:r>
              <a:rPr lang="en-US" sz="2000" dirty="0" err="1"/>
              <a:t>surat</a:t>
            </a:r>
            <a:r>
              <a:rPr lang="en-US" sz="2000" dirty="0"/>
              <a:t> </a:t>
            </a:r>
            <a:r>
              <a:rPr lang="en-US" sz="2000" dirty="0" err="1"/>
              <a:t>pengantar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4802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/>
              <a:t>PENULISAN LAPORAN</a:t>
            </a:r>
            <a:br>
              <a:rPr lang="en-US" sz="32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 err="1" smtClean="0"/>
              <a:t>Bagaimana</a:t>
            </a:r>
            <a:r>
              <a:rPr lang="en-US" sz="4000" dirty="0" smtClean="0"/>
              <a:t> </a:t>
            </a:r>
            <a:r>
              <a:rPr lang="en-US" sz="4000" dirty="0" err="1"/>
              <a:t>menulis</a:t>
            </a:r>
            <a:r>
              <a:rPr lang="en-US" sz="4000" dirty="0"/>
              <a:t> </a:t>
            </a:r>
            <a:r>
              <a:rPr lang="en-US" sz="4000" dirty="0" err="1"/>
              <a:t>laporan</a:t>
            </a:r>
            <a:r>
              <a:rPr lang="en-US" sz="4000" dirty="0"/>
              <a:t> yang </a:t>
            </a:r>
            <a:r>
              <a:rPr lang="en-US" sz="4000" dirty="0" err="1" smtClean="0"/>
              <a:t>baik</a:t>
            </a:r>
            <a:endParaRPr lang="en-US" sz="4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88937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642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143000"/>
            <a:ext cx="7924800" cy="4572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err="1"/>
              <a:t>Laporan</a:t>
            </a:r>
            <a:r>
              <a:rPr lang="en-US" sz="4200" b="1" dirty="0"/>
              <a:t> </a:t>
            </a:r>
            <a:r>
              <a:rPr lang="en-US" sz="4200" b="1" dirty="0" err="1"/>
              <a:t>ialah</a:t>
            </a:r>
            <a:r>
              <a:rPr lang="en-US" sz="4200" b="1" dirty="0"/>
              <a:t> </a:t>
            </a:r>
            <a:r>
              <a:rPr lang="en-US" sz="4200" b="1" dirty="0" err="1"/>
              <a:t>suatu</a:t>
            </a:r>
            <a:r>
              <a:rPr lang="en-US" sz="4200" b="1" dirty="0"/>
              <a:t> </a:t>
            </a:r>
            <a:r>
              <a:rPr lang="en-US" sz="4200" b="1" dirty="0" err="1"/>
              <a:t>dokumen</a:t>
            </a:r>
            <a:r>
              <a:rPr lang="en-US" sz="4200" b="1" dirty="0"/>
              <a:t> yang </a:t>
            </a:r>
            <a:r>
              <a:rPr lang="en-US" sz="4200" b="1" dirty="0" err="1"/>
              <a:t>tersusun</a:t>
            </a:r>
            <a:r>
              <a:rPr lang="en-US" sz="4200" b="1" dirty="0"/>
              <a:t> </a:t>
            </a:r>
            <a:r>
              <a:rPr lang="en-US" sz="4200" b="1" dirty="0" err="1"/>
              <a:t>rapih</a:t>
            </a:r>
            <a:r>
              <a:rPr lang="en-US" sz="4200" b="1" dirty="0"/>
              <a:t>, </a:t>
            </a:r>
            <a:r>
              <a:rPr lang="en-US" sz="4200" b="1" dirty="0" err="1"/>
              <a:t>sistematik</a:t>
            </a:r>
            <a:r>
              <a:rPr lang="en-US" sz="4200" b="1" dirty="0"/>
              <a:t> yang </a:t>
            </a:r>
            <a:r>
              <a:rPr lang="en-US" sz="4200" b="1" dirty="0" err="1"/>
              <a:t>membahas</a:t>
            </a:r>
            <a:r>
              <a:rPr lang="en-US" sz="4200" b="1" dirty="0"/>
              <a:t> </a:t>
            </a:r>
            <a:r>
              <a:rPr lang="en-US" sz="4200" b="1" dirty="0" err="1"/>
              <a:t>dan</a:t>
            </a:r>
            <a:r>
              <a:rPr lang="en-US" sz="4200" b="1" dirty="0"/>
              <a:t> </a:t>
            </a:r>
            <a:r>
              <a:rPr lang="en-US" sz="4200" b="1" dirty="0" err="1"/>
              <a:t>menganalisis</a:t>
            </a:r>
            <a:r>
              <a:rPr lang="en-US" sz="4200" b="1" dirty="0"/>
              <a:t> </a:t>
            </a:r>
            <a:r>
              <a:rPr lang="en-US" sz="4200" b="1" dirty="0" err="1"/>
              <a:t>suatu</a:t>
            </a:r>
            <a:r>
              <a:rPr lang="en-US" sz="4200" b="1" dirty="0"/>
              <a:t> </a:t>
            </a:r>
            <a:r>
              <a:rPr lang="en-US" sz="4200" b="1" dirty="0" err="1"/>
              <a:t>permasalahan</a:t>
            </a:r>
            <a:r>
              <a:rPr lang="en-US" sz="4200" b="1" dirty="0"/>
              <a:t>. </a:t>
            </a:r>
            <a:r>
              <a:rPr lang="en-US" sz="4200" b="1" dirty="0" err="1"/>
              <a:t>Laporan</a:t>
            </a:r>
            <a:r>
              <a:rPr lang="en-US" sz="4200" b="1" dirty="0"/>
              <a:t> </a:t>
            </a:r>
            <a:r>
              <a:rPr lang="en-US" sz="4200" b="1" dirty="0" err="1"/>
              <a:t>ini</a:t>
            </a:r>
            <a:r>
              <a:rPr lang="en-US" sz="4200" b="1" dirty="0"/>
              <a:t>  </a:t>
            </a:r>
            <a:r>
              <a:rPr lang="en-US" sz="4200" b="1" dirty="0" err="1"/>
              <a:t>bisa</a:t>
            </a:r>
            <a:r>
              <a:rPr lang="en-US" sz="4200" b="1" dirty="0"/>
              <a:t> </a:t>
            </a:r>
            <a:r>
              <a:rPr lang="en-US" sz="4200" b="1" dirty="0" err="1"/>
              <a:t>mencakup</a:t>
            </a:r>
            <a:r>
              <a:rPr lang="en-US" sz="4200" b="1" dirty="0" smtClean="0"/>
              <a:t>:</a:t>
            </a:r>
          </a:p>
          <a:p>
            <a:pPr marL="0" indent="0">
              <a:buNone/>
            </a:pPr>
            <a:endParaRPr lang="en-US" sz="4200" b="1" dirty="0" smtClean="0"/>
          </a:p>
          <a:p>
            <a:r>
              <a:rPr lang="en-US" sz="4200" dirty="0" err="1" smtClean="0"/>
              <a:t>Catatan</a:t>
            </a:r>
            <a:r>
              <a:rPr lang="en-US" sz="4200" dirty="0" smtClean="0"/>
              <a:t>  </a:t>
            </a:r>
            <a:r>
              <a:rPr lang="en-US" sz="4200" dirty="0" err="1" smtClean="0"/>
              <a:t>berurutan</a:t>
            </a:r>
            <a:r>
              <a:rPr lang="en-US" sz="4200" dirty="0" smtClean="0"/>
              <a:t> </a:t>
            </a:r>
            <a:r>
              <a:rPr lang="en-US" sz="4200" dirty="0" err="1" smtClean="0"/>
              <a:t>dari</a:t>
            </a:r>
            <a:r>
              <a:rPr lang="en-US" sz="4200" dirty="0" smtClean="0"/>
              <a:t> </a:t>
            </a:r>
            <a:r>
              <a:rPr lang="en-US" sz="4200" dirty="0" err="1" smtClean="0"/>
              <a:t>peristiwa</a:t>
            </a:r>
            <a:r>
              <a:rPr lang="en-US" sz="4200" dirty="0" smtClean="0"/>
              <a:t>/</a:t>
            </a:r>
            <a:r>
              <a:rPr lang="en-US" sz="4200" dirty="0" err="1" smtClean="0"/>
              <a:t>kejadian</a:t>
            </a:r>
            <a:endParaRPr lang="en-US" sz="4200" dirty="0" smtClean="0"/>
          </a:p>
          <a:p>
            <a:r>
              <a:rPr lang="en-US" sz="4200" dirty="0" err="1" smtClean="0"/>
              <a:t>Interpretasi</a:t>
            </a:r>
            <a:r>
              <a:rPr lang="en-US" sz="4200" dirty="0" smtClean="0"/>
              <a:t> </a:t>
            </a:r>
            <a:r>
              <a:rPr lang="en-US" sz="4200" dirty="0" err="1" smtClean="0"/>
              <a:t>dari</a:t>
            </a:r>
            <a:r>
              <a:rPr lang="en-US" sz="4200" dirty="0" smtClean="0"/>
              <a:t> </a:t>
            </a:r>
            <a:r>
              <a:rPr lang="en-US" sz="4200" dirty="0" err="1" smtClean="0"/>
              <a:t>peristiwa</a:t>
            </a:r>
            <a:r>
              <a:rPr lang="en-US" sz="4200" dirty="0" smtClean="0"/>
              <a:t>/</a:t>
            </a:r>
            <a:r>
              <a:rPr lang="en-US" sz="4200" dirty="0" err="1" smtClean="0"/>
              <a:t>kejadian</a:t>
            </a:r>
            <a:r>
              <a:rPr lang="en-US" sz="4200" dirty="0" smtClean="0"/>
              <a:t> </a:t>
            </a:r>
            <a:r>
              <a:rPr lang="en-US" sz="4200" dirty="0" err="1" smtClean="0"/>
              <a:t>tersebut</a:t>
            </a:r>
            <a:r>
              <a:rPr lang="en-US" sz="4200" dirty="0" smtClean="0"/>
              <a:t> yang </a:t>
            </a:r>
            <a:r>
              <a:rPr lang="en-US" sz="4200" dirty="0" err="1" smtClean="0"/>
              <a:t>berarti</a:t>
            </a:r>
            <a:endParaRPr lang="en-US" sz="4200" dirty="0" smtClean="0"/>
          </a:p>
          <a:p>
            <a:r>
              <a:rPr lang="en-US" sz="4200" dirty="0" err="1" smtClean="0"/>
              <a:t>Evaluasi</a:t>
            </a:r>
            <a:r>
              <a:rPr lang="en-US" sz="4200" dirty="0" smtClean="0"/>
              <a:t> </a:t>
            </a:r>
            <a:r>
              <a:rPr lang="en-US" sz="4200" dirty="0" err="1" smtClean="0"/>
              <a:t>dari</a:t>
            </a:r>
            <a:r>
              <a:rPr lang="en-US" sz="4200" dirty="0" smtClean="0"/>
              <a:t> </a:t>
            </a:r>
            <a:r>
              <a:rPr lang="en-US" sz="4200" dirty="0" err="1" smtClean="0"/>
              <a:t>hasili</a:t>
            </a:r>
            <a:r>
              <a:rPr lang="en-US" sz="4200" dirty="0" smtClean="0"/>
              <a:t> </a:t>
            </a:r>
            <a:r>
              <a:rPr lang="en-US" sz="4200" dirty="0" err="1" smtClean="0"/>
              <a:t>pekerjaan</a:t>
            </a:r>
            <a:r>
              <a:rPr lang="en-US" sz="4200" dirty="0" smtClean="0"/>
              <a:t>/</a:t>
            </a:r>
            <a:r>
              <a:rPr lang="en-US" sz="4200" dirty="0" err="1" smtClean="0"/>
              <a:t>penelitian</a:t>
            </a:r>
            <a:r>
              <a:rPr lang="en-US" sz="4200" dirty="0" smtClean="0"/>
              <a:t> yang </a:t>
            </a:r>
            <a:r>
              <a:rPr lang="en-US" sz="4200" dirty="0" err="1" smtClean="0"/>
              <a:t>dipaparkan</a:t>
            </a:r>
            <a:endParaRPr lang="en-US" sz="4200" dirty="0" smtClean="0"/>
          </a:p>
          <a:p>
            <a:r>
              <a:rPr lang="en-US" sz="4200" dirty="0" err="1" smtClean="0"/>
              <a:t>Pembahasan</a:t>
            </a:r>
            <a:r>
              <a:rPr lang="en-US" sz="4200" dirty="0" smtClean="0"/>
              <a:t> </a:t>
            </a:r>
            <a:r>
              <a:rPr lang="en-US" sz="4200" dirty="0" err="1" smtClean="0"/>
              <a:t>dampak</a:t>
            </a:r>
            <a:r>
              <a:rPr lang="en-US" sz="4200" dirty="0" smtClean="0"/>
              <a:t> </a:t>
            </a:r>
            <a:r>
              <a:rPr lang="en-US" sz="4200" dirty="0" err="1" smtClean="0"/>
              <a:t>dari</a:t>
            </a:r>
            <a:r>
              <a:rPr lang="en-US" sz="4200" dirty="0" smtClean="0"/>
              <a:t> </a:t>
            </a:r>
            <a:r>
              <a:rPr lang="en-US" sz="4200" dirty="0" err="1" smtClean="0"/>
              <a:t>hasil-hasil</a:t>
            </a:r>
            <a:r>
              <a:rPr lang="en-US" sz="4200" dirty="0" smtClean="0"/>
              <a:t> yang </a:t>
            </a:r>
            <a:r>
              <a:rPr lang="en-US" sz="4200" dirty="0" err="1" smtClean="0"/>
              <a:t>dikerjakan</a:t>
            </a:r>
            <a:endParaRPr lang="en-US" sz="4200" dirty="0" smtClean="0"/>
          </a:p>
          <a:p>
            <a:r>
              <a:rPr lang="en-US" sz="4200" dirty="0" err="1" smtClean="0"/>
              <a:t>Kesimpulan</a:t>
            </a:r>
            <a:endParaRPr lang="en-US" sz="4200" dirty="0" smtClean="0"/>
          </a:p>
          <a:p>
            <a:r>
              <a:rPr lang="en-US" sz="4200" dirty="0" err="1" smtClean="0"/>
              <a:t>Rekomendasi</a:t>
            </a:r>
            <a:endParaRPr lang="en-US" sz="4200" dirty="0" smtClean="0"/>
          </a:p>
          <a:p>
            <a:pPr marL="0" indent="0">
              <a:buNone/>
            </a:pPr>
            <a:endParaRPr lang="en-US" sz="4200" dirty="0" smtClean="0"/>
          </a:p>
          <a:p>
            <a:pPr marL="0" indent="0">
              <a:buNone/>
            </a:pPr>
            <a:r>
              <a:rPr lang="en-US" sz="4200" b="1" dirty="0" err="1" smtClean="0"/>
              <a:t>Laporan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harus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selalu</a:t>
            </a:r>
            <a:r>
              <a:rPr lang="en-US" sz="4200" b="1" dirty="0" smtClean="0"/>
              <a:t>: </a:t>
            </a:r>
            <a:r>
              <a:rPr lang="en-US" sz="4200" b="1" dirty="0" err="1" smtClean="0"/>
              <a:t>akurat</a:t>
            </a:r>
            <a:r>
              <a:rPr lang="en-US" sz="4200" b="1" dirty="0" smtClean="0"/>
              <a:t>, </a:t>
            </a:r>
            <a:r>
              <a:rPr lang="en-US" sz="4200" b="1" dirty="0" err="1" smtClean="0"/>
              <a:t>padat</a:t>
            </a:r>
            <a:r>
              <a:rPr lang="en-US" sz="4200" b="1" dirty="0" smtClean="0"/>
              <a:t>, </a:t>
            </a:r>
            <a:r>
              <a:rPr lang="en-US" sz="4200" b="1" dirty="0" err="1" smtClean="0"/>
              <a:t>jelas</a:t>
            </a:r>
            <a:r>
              <a:rPr lang="en-US" sz="4200" b="1" dirty="0" smtClean="0"/>
              <a:t> </a:t>
            </a:r>
            <a:r>
              <a:rPr lang="en-US" sz="4200" b="1" dirty="0" err="1" smtClean="0"/>
              <a:t>dan</a:t>
            </a:r>
            <a:r>
              <a:rPr lang="en-US" sz="4200" b="1" dirty="0" smtClean="0"/>
              <a:t>  </a:t>
            </a:r>
            <a:r>
              <a:rPr lang="en-US" sz="4200" b="1" dirty="0" err="1" smtClean="0"/>
              <a:t>sistematik</a:t>
            </a:r>
            <a:r>
              <a:rPr lang="en-US" sz="4200" dirty="0"/>
              <a:t/>
            </a:r>
            <a:br>
              <a:rPr lang="en-US" sz="42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196754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86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 </a:t>
            </a:r>
            <a:r>
              <a:rPr lang="en-US" sz="2800" b="1" dirty="0" err="1" smtClean="0"/>
              <a:t>susunan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laporan</a:t>
            </a:r>
            <a:r>
              <a:rPr lang="en-US" sz="2800" b="1" dirty="0" smtClean="0"/>
              <a:t> (Report structure)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Halaman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judul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Ucapan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Terima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kasih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Halaman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Daftar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Isi,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Ringkasan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Pendahuluan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Badan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laporan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Kesimpulan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Rekomendasi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Lampiran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</a:p>
          <a:p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Daftar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</a:schemeClr>
                </a:solidFill>
              </a:rPr>
              <a:t>Pustaka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,  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05345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60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219200"/>
          </a:xfrm>
        </p:spPr>
        <p:txBody>
          <a:bodyPr/>
          <a:lstStyle/>
          <a:p>
            <a:pPr algn="ctr"/>
            <a:r>
              <a:rPr lang="en-US" sz="3200" b="1" dirty="0" err="1"/>
              <a:t>Halaman</a:t>
            </a:r>
            <a:r>
              <a:rPr lang="en-US" sz="3200" b="1" dirty="0"/>
              <a:t> </a:t>
            </a:r>
            <a:r>
              <a:rPr lang="en-US" sz="3200" b="1" dirty="0" err="1"/>
              <a:t>Judul</a:t>
            </a:r>
            <a:r>
              <a:rPr lang="en-US" sz="3200" b="1" dirty="0"/>
              <a:t/>
            </a:r>
            <a:br>
              <a:rPr lang="en-US" sz="32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empat</a:t>
            </a:r>
            <a:r>
              <a:rPr lang="en-US" sz="2000" dirty="0" smtClean="0"/>
              <a:t> (4)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judul</a:t>
            </a:r>
            <a:r>
              <a:rPr lang="en-US" dirty="0" smtClean="0"/>
              <a:t>.</a:t>
            </a: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;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 Nama orang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siapa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;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 Nama </a:t>
            </a:r>
            <a:r>
              <a:rPr lang="en-US" sz="2400" dirty="0" err="1" smtClean="0"/>
              <a:t>penulis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organisasi</a:t>
            </a:r>
            <a:r>
              <a:rPr lang="en-US" sz="2400" dirty="0" smtClean="0"/>
              <a:t>/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;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err="1" smtClean="0"/>
              <a:t>Halaman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memuat</a:t>
            </a:r>
            <a:r>
              <a:rPr lang="en-US" sz="2400" dirty="0" smtClean="0"/>
              <a:t> </a:t>
            </a:r>
            <a:r>
              <a:rPr lang="en-US" sz="2400" dirty="0" err="1" smtClean="0"/>
              <a:t>nomer</a:t>
            </a:r>
            <a:r>
              <a:rPr lang="en-US" sz="2400" dirty="0" smtClean="0"/>
              <a:t> </a:t>
            </a:r>
            <a:r>
              <a:rPr lang="en-US" sz="2400" dirty="0" err="1" smtClean="0"/>
              <a:t>kontak</a:t>
            </a:r>
            <a:r>
              <a:rPr lang="en-US" sz="2400" dirty="0" smtClean="0"/>
              <a:t>,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keamanan</a:t>
            </a:r>
            <a:r>
              <a:rPr lang="en-US" sz="2400" dirty="0" smtClean="0"/>
              <a:t> </a:t>
            </a:r>
            <a:r>
              <a:rPr lang="en-US" sz="2400" dirty="0" err="1" smtClean="0"/>
              <a:t>dokumen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(</a:t>
            </a:r>
            <a:r>
              <a:rPr lang="en-US" sz="2400" dirty="0" err="1" smtClean="0"/>
              <a:t>Rahasia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Biasa</a:t>
            </a:r>
            <a:r>
              <a:rPr lang="en-US" sz="2400" dirty="0" smtClean="0"/>
              <a:t>) 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0479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645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dirty="0" err="1" smtClean="0"/>
              <a:t>ucapan</a:t>
            </a:r>
            <a:r>
              <a:rPr lang="en-US" sz="2800" dirty="0" smtClean="0"/>
              <a:t> </a:t>
            </a:r>
            <a:r>
              <a:rPr lang="en-US" sz="2800" dirty="0" err="1" smtClean="0"/>
              <a:t>terima</a:t>
            </a:r>
            <a:r>
              <a:rPr lang="en-US" sz="2800" dirty="0" smtClean="0"/>
              <a:t> </a:t>
            </a:r>
            <a:r>
              <a:rPr lang="en-US" sz="2800" dirty="0" err="1" smtClean="0"/>
              <a:t>kasih</a:t>
            </a:r>
            <a:r>
              <a:rPr lang="en-US" sz="2800" dirty="0" smtClean="0"/>
              <a:t> (Acknowledgments)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memuat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</a:t>
            </a:r>
            <a:r>
              <a:rPr lang="en-US" sz="2400" dirty="0" err="1" smtClean="0"/>
              <a:t>ucapan</a:t>
            </a:r>
            <a:r>
              <a:rPr lang="en-US" sz="2400" dirty="0" smtClean="0"/>
              <a:t> </a:t>
            </a:r>
            <a:r>
              <a:rPr lang="en-US" sz="2400" dirty="0" err="1" smtClean="0"/>
              <a:t>terima</a:t>
            </a:r>
            <a:r>
              <a:rPr lang="en-US" sz="2400" dirty="0" smtClean="0"/>
              <a:t> </a:t>
            </a:r>
            <a:r>
              <a:rPr lang="en-US" sz="2400" dirty="0" err="1" smtClean="0"/>
              <a:t>kasih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pihak-pihak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penulisan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sedemikian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rupa</a:t>
            </a:r>
            <a:r>
              <a:rPr lang="en-US" sz="2400" dirty="0" smtClean="0"/>
              <a:t> </a:t>
            </a:r>
            <a:r>
              <a:rPr lang="en-US" sz="2400" dirty="0" err="1" smtClean="0"/>
              <a:t>supaya</a:t>
            </a:r>
            <a:r>
              <a:rPr lang="en-US" sz="2400" dirty="0" smtClean="0"/>
              <a:t> </a:t>
            </a:r>
            <a:r>
              <a:rPr lang="en-US" sz="2400" dirty="0" err="1" smtClean="0"/>
              <a:t>ucapan</a:t>
            </a:r>
            <a:r>
              <a:rPr lang="en-US" sz="2400" dirty="0" smtClean="0"/>
              <a:t> </a:t>
            </a:r>
            <a:r>
              <a:rPr lang="en-US" sz="2400" dirty="0" err="1" smtClean="0"/>
              <a:t>terima</a:t>
            </a:r>
            <a:r>
              <a:rPr lang="en-US" sz="2400" dirty="0" smtClean="0"/>
              <a:t> </a:t>
            </a:r>
            <a:r>
              <a:rPr lang="en-US" sz="2400" dirty="0" err="1" smtClean="0"/>
              <a:t>kasihnya</a:t>
            </a:r>
            <a:r>
              <a:rPr lang="en-US" sz="2400" dirty="0" smtClean="0"/>
              <a:t> </a:t>
            </a:r>
            <a:r>
              <a:rPr lang="en-US" sz="2400" dirty="0" err="1" smtClean="0"/>
              <a:t>benar-benar</a:t>
            </a:r>
            <a:r>
              <a:rPr lang="en-US" sz="2400" dirty="0" smtClean="0"/>
              <a:t> </a:t>
            </a:r>
            <a:r>
              <a:rPr lang="en-US" sz="2400" dirty="0" err="1" smtClean="0"/>
              <a:t>tulus</a:t>
            </a:r>
            <a:r>
              <a:rPr lang="en-US" sz="2400" dirty="0" smtClean="0"/>
              <a:t>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sekedar</a:t>
            </a:r>
            <a:r>
              <a:rPr lang="en-US" sz="2400" dirty="0" smtClean="0"/>
              <a:t> </a:t>
            </a:r>
            <a:r>
              <a:rPr lang="en-US" sz="2400" dirty="0" err="1" smtClean="0"/>
              <a:t>mengucap</a:t>
            </a:r>
            <a:r>
              <a:rPr lang="en-US" sz="2400" dirty="0" smtClean="0"/>
              <a:t> ‘</a:t>
            </a:r>
            <a:r>
              <a:rPr lang="en-US" sz="2400" dirty="0" err="1" smtClean="0"/>
              <a:t>Terima</a:t>
            </a:r>
            <a:r>
              <a:rPr lang="en-US" sz="2400" dirty="0" smtClean="0"/>
              <a:t> </a:t>
            </a:r>
            <a:r>
              <a:rPr lang="en-US" sz="2400" dirty="0" err="1" smtClean="0"/>
              <a:t>kasih</a:t>
            </a:r>
            <a:r>
              <a:rPr lang="en-US" sz="2400" dirty="0" smtClean="0"/>
              <a:t>”. </a:t>
            </a:r>
            <a:r>
              <a:rPr lang="en-US" sz="2400" dirty="0" err="1" smtClean="0"/>
              <a:t>Tulis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menyebutkan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kontribusinya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spesifik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2859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3366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isi</a:t>
            </a:r>
            <a:r>
              <a:rPr lang="en-US" sz="2800" dirty="0" smtClean="0"/>
              <a:t> (Table </a:t>
            </a:r>
            <a:r>
              <a:rPr lang="en-US" sz="2800" dirty="0"/>
              <a:t>of </a:t>
            </a:r>
            <a:r>
              <a:rPr lang="en-US" sz="2800" dirty="0" smtClean="0"/>
              <a:t>Contents)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ialah</a:t>
            </a:r>
            <a:r>
              <a:rPr lang="en-US" sz="2400" dirty="0" smtClean="0"/>
              <a:t> </a:t>
            </a:r>
            <a:r>
              <a:rPr lang="en-US" sz="2400" dirty="0" err="1" smtClean="0"/>
              <a:t>refleksi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susunan</a:t>
            </a:r>
            <a:r>
              <a:rPr lang="en-US" sz="2400" dirty="0" smtClean="0"/>
              <a:t> </a:t>
            </a:r>
            <a:r>
              <a:rPr lang="en-US" sz="2400" dirty="0" err="1" smtClean="0"/>
              <a:t>penulisan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. Bab </a:t>
            </a:r>
            <a:r>
              <a:rPr lang="en-US" sz="2400" dirty="0" err="1" smtClean="0"/>
              <a:t>dan</a:t>
            </a:r>
            <a:r>
              <a:rPr lang="en-US" sz="2400" dirty="0" smtClean="0"/>
              <a:t> sub Bab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nomer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benar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logic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pembaca</a:t>
            </a:r>
            <a:r>
              <a:rPr lang="en-US" sz="2400" dirty="0" smtClean="0"/>
              <a:t> </a:t>
            </a:r>
            <a:r>
              <a:rPr lang="en-US" sz="2400" dirty="0" err="1" smtClean="0"/>
              <a:t>menelusuri</a:t>
            </a:r>
            <a:r>
              <a:rPr lang="en-US" sz="2400" dirty="0" smtClean="0"/>
              <a:t> </a:t>
            </a:r>
            <a:r>
              <a:rPr lang="en-US" sz="2400" dirty="0" err="1" smtClean="0"/>
              <a:t>keseluruhan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..</a:t>
            </a:r>
            <a:endParaRPr lang="en-US" sz="2400" dirty="0"/>
          </a:p>
          <a:p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sub </a:t>
            </a:r>
            <a:r>
              <a:rPr lang="en-US" sz="2400" dirty="0" err="1" smtClean="0"/>
              <a:t>judul</a:t>
            </a:r>
            <a:r>
              <a:rPr lang="en-US" sz="2400" dirty="0" smtClean="0"/>
              <a:t> (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termasuk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)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nomer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Tulis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tiap</a:t>
            </a:r>
            <a:r>
              <a:rPr lang="en-US" sz="2400" dirty="0" smtClean="0"/>
              <a:t> </a:t>
            </a:r>
            <a:r>
              <a:rPr lang="en-US" sz="2400" dirty="0" err="1" smtClean="0"/>
              <a:t>bab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</a:t>
            </a:r>
            <a:r>
              <a:rPr lang="en-US" sz="2400" dirty="0" err="1" smtClean="0"/>
              <a:t>nomer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benar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</a:t>
            </a:r>
            <a:r>
              <a:rPr lang="en-US" sz="2400" dirty="0" err="1" smtClean="0"/>
              <a:t>lengkap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lampiran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1374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sz="2800" dirty="0" err="1" smtClean="0"/>
              <a:t>Ringkasan</a:t>
            </a:r>
            <a:r>
              <a:rPr lang="en-US" sz="2800" dirty="0" smtClean="0"/>
              <a:t> (Summary 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Ringkasan</a:t>
            </a:r>
            <a:r>
              <a:rPr lang="en-US" sz="2400" dirty="0" smtClean="0"/>
              <a:t> </a:t>
            </a:r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cakupan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topic yang </a:t>
            </a:r>
            <a:r>
              <a:rPr lang="en-US" sz="2400" dirty="0" err="1" smtClean="0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 smtClean="0"/>
              <a:t>pembaca</a:t>
            </a:r>
            <a:r>
              <a:rPr lang="en-US" sz="2400" dirty="0" smtClean="0"/>
              <a:t>.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ringkasan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dibaca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bagian-bagian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Pendahuluan</a:t>
            </a:r>
            <a:r>
              <a:rPr lang="en-US" sz="2400" dirty="0" smtClean="0"/>
              <a:t>, Isi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dll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dibuat</a:t>
            </a:r>
            <a:r>
              <a:rPr lang="en-US" sz="2400" dirty="0" smtClean="0"/>
              <a:t> </a:t>
            </a:r>
            <a:r>
              <a:rPr lang="en-US" sz="2400" dirty="0" err="1" smtClean="0"/>
              <a:t>ringkasannya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singkat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jelas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  <a:p>
            <a:pPr lvl="0"/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baik</a:t>
            </a:r>
            <a:r>
              <a:rPr lang="en-US" sz="2200" dirty="0" smtClean="0"/>
              <a:t> </a:t>
            </a:r>
            <a:r>
              <a:rPr lang="en-US" sz="2200" dirty="0" err="1" smtClean="0"/>
              <a:t>belakangan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menulis</a:t>
            </a:r>
            <a:r>
              <a:rPr lang="en-US" sz="2200" dirty="0" smtClean="0"/>
              <a:t> </a:t>
            </a:r>
            <a:r>
              <a:rPr lang="en-US" sz="2200" dirty="0" err="1" smtClean="0"/>
              <a:t>ringkasan</a:t>
            </a:r>
            <a:r>
              <a:rPr lang="en-US" sz="2200" dirty="0" smtClean="0"/>
              <a:t>  </a:t>
            </a:r>
            <a:r>
              <a:rPr lang="en-US" sz="2200" dirty="0" err="1" smtClean="0"/>
              <a:t>karena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demikian</a:t>
            </a:r>
            <a:r>
              <a:rPr lang="en-US" sz="2200" dirty="0" smtClean="0"/>
              <a:t>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mengerti</a:t>
            </a:r>
            <a:r>
              <a:rPr lang="en-US" sz="2200" dirty="0" smtClean="0"/>
              <a:t> </a:t>
            </a:r>
            <a:r>
              <a:rPr lang="en-US" sz="2200" dirty="0" err="1" smtClean="0"/>
              <a:t>secara</a:t>
            </a:r>
            <a:r>
              <a:rPr lang="en-US" sz="2200" dirty="0" smtClean="0"/>
              <a:t> </a:t>
            </a:r>
            <a:r>
              <a:rPr lang="en-US" sz="2200" dirty="0" err="1" smtClean="0"/>
              <a:t>menyeluruh</a:t>
            </a:r>
            <a:r>
              <a:rPr lang="en-US" sz="2200" dirty="0" smtClean="0"/>
              <a:t> </a:t>
            </a:r>
            <a:r>
              <a:rPr lang="en-US" sz="2200" dirty="0" err="1" smtClean="0"/>
              <a:t>isi</a:t>
            </a:r>
            <a:r>
              <a:rPr lang="en-US" sz="2200" dirty="0" smtClean="0"/>
              <a:t>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.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mudah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kerangka</a:t>
            </a:r>
            <a:r>
              <a:rPr lang="en-US" sz="2200" dirty="0" smtClean="0"/>
              <a:t> </a:t>
            </a:r>
            <a:r>
              <a:rPr lang="en-US" sz="2200" dirty="0" err="1" smtClean="0"/>
              <a:t>bagian-bagian</a:t>
            </a:r>
            <a:r>
              <a:rPr lang="en-US" sz="2200" dirty="0" smtClean="0"/>
              <a:t> </a:t>
            </a:r>
            <a:r>
              <a:rPr lang="en-US" sz="2200" dirty="0" err="1" smtClean="0"/>
              <a:t>penting</a:t>
            </a:r>
            <a:r>
              <a:rPr lang="en-US" sz="2200" dirty="0" smtClean="0"/>
              <a:t> yang </a:t>
            </a:r>
            <a:r>
              <a:rPr lang="en-US" sz="2200" dirty="0" err="1" smtClean="0"/>
              <a:t>terdapat</a:t>
            </a:r>
            <a:r>
              <a:rPr lang="en-US" sz="2200" dirty="0" smtClean="0"/>
              <a:t> di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..</a:t>
            </a:r>
            <a:endParaRPr lang="en-US" sz="2200" dirty="0"/>
          </a:p>
          <a:p>
            <a:pPr lvl="0"/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kerangka</a:t>
            </a:r>
            <a:r>
              <a:rPr lang="en-US" sz="2200" dirty="0" smtClean="0"/>
              <a:t> yang </a:t>
            </a:r>
            <a:r>
              <a:rPr lang="en-US" sz="2200" dirty="0" err="1" smtClean="0"/>
              <a:t>bagus</a:t>
            </a:r>
            <a:r>
              <a:rPr lang="en-US" sz="2200" dirty="0" smtClean="0"/>
              <a:t>,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membuat</a:t>
            </a:r>
            <a:r>
              <a:rPr lang="en-US" sz="2200" dirty="0" smtClean="0"/>
              <a:t> </a:t>
            </a:r>
            <a:r>
              <a:rPr lang="en-US" sz="2200" dirty="0" err="1" smtClean="0"/>
              <a:t>pertanyaan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diri</a:t>
            </a:r>
            <a:r>
              <a:rPr lang="en-US" sz="2200" dirty="0" smtClean="0"/>
              <a:t>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sendiri</a:t>
            </a:r>
            <a:r>
              <a:rPr lang="en-US" sz="2200" dirty="0" smtClean="0"/>
              <a:t>. </a:t>
            </a:r>
            <a:r>
              <a:rPr lang="en-US" sz="2200" dirty="0" err="1" smtClean="0"/>
              <a:t>Misal</a:t>
            </a:r>
            <a:r>
              <a:rPr lang="en-US" sz="2200" dirty="0" smtClean="0"/>
              <a:t>: </a:t>
            </a:r>
            <a:r>
              <a:rPr lang="en-US" sz="2200" dirty="0" err="1" smtClean="0"/>
              <a:t>Mengapa</a:t>
            </a:r>
            <a:r>
              <a:rPr lang="en-US" sz="2200" dirty="0" smtClean="0"/>
              <a:t> orang lain </a:t>
            </a:r>
            <a:r>
              <a:rPr lang="en-US" sz="2200" dirty="0" err="1" smtClean="0"/>
              <a:t>tertarik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pekerjaan</a:t>
            </a:r>
            <a:r>
              <a:rPr lang="en-US" sz="2200" dirty="0" smtClean="0"/>
              <a:t>/</a:t>
            </a:r>
            <a:r>
              <a:rPr lang="en-US" sz="2200" dirty="0" err="1" smtClean="0"/>
              <a:t>penelitian</a:t>
            </a:r>
            <a:r>
              <a:rPr lang="en-US" sz="2200" dirty="0" smtClean="0"/>
              <a:t>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atau</a:t>
            </a:r>
            <a:r>
              <a:rPr lang="en-US" sz="2200" dirty="0" smtClean="0"/>
              <a:t> </a:t>
            </a:r>
            <a:r>
              <a:rPr lang="en-US" sz="2200" dirty="0" err="1" smtClean="0"/>
              <a:t>apa</a:t>
            </a:r>
            <a:r>
              <a:rPr lang="en-US" sz="2200" dirty="0" smtClean="0"/>
              <a:t> yang </a:t>
            </a:r>
            <a:r>
              <a:rPr lang="en-US" sz="2200" dirty="0" err="1" smtClean="0"/>
              <a:t>potensial</a:t>
            </a:r>
            <a:r>
              <a:rPr lang="en-US" sz="2200" dirty="0" smtClean="0"/>
              <a:t> </a:t>
            </a:r>
            <a:r>
              <a:rPr lang="en-US" sz="2200" dirty="0" err="1" smtClean="0"/>
              <a:t>dapat</a:t>
            </a:r>
            <a:r>
              <a:rPr lang="en-US" sz="2200" dirty="0" smtClean="0"/>
              <a:t> </a:t>
            </a:r>
            <a:r>
              <a:rPr lang="en-US" sz="2200" dirty="0" err="1" smtClean="0"/>
              <a:t>menarik</a:t>
            </a:r>
            <a:r>
              <a:rPr lang="en-US" sz="2200" dirty="0" smtClean="0"/>
              <a:t> orang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mengetahui</a:t>
            </a:r>
            <a:r>
              <a:rPr lang="en-US" sz="2200" dirty="0" smtClean="0"/>
              <a:t> </a:t>
            </a:r>
            <a:r>
              <a:rPr lang="en-US" sz="2200" dirty="0" err="1" smtClean="0"/>
              <a:t>pekerjaan</a:t>
            </a:r>
            <a:r>
              <a:rPr lang="en-US" sz="2200" dirty="0" smtClean="0"/>
              <a:t>/</a:t>
            </a:r>
            <a:r>
              <a:rPr lang="en-US" sz="2200" dirty="0" err="1" smtClean="0"/>
              <a:t>penelitian</a:t>
            </a:r>
            <a:r>
              <a:rPr lang="en-US" sz="2200" dirty="0" smtClean="0"/>
              <a:t> </a:t>
            </a:r>
            <a:r>
              <a:rPr lang="en-US" sz="2200" dirty="0" err="1" smtClean="0"/>
              <a:t>kita</a:t>
            </a:r>
            <a:r>
              <a:rPr lang="en-US" sz="2200" dirty="0" smtClean="0"/>
              <a:t>.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11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68362"/>
          </a:xfrm>
        </p:spPr>
        <p:txBody>
          <a:bodyPr/>
          <a:lstStyle/>
          <a:p>
            <a:r>
              <a:rPr lang="en-US" dirty="0" smtClean="0"/>
              <a:t>PRINSIP-PRINSIP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KONFIDENSIAL</a:t>
            </a:r>
          </a:p>
          <a:p>
            <a:pPr marL="0" indent="0">
              <a:buNone/>
            </a:pPr>
            <a:r>
              <a:rPr lang="en-US" sz="1900" dirty="0" err="1" smtClean="0"/>
              <a:t>Harus</a:t>
            </a:r>
            <a:r>
              <a:rPr lang="en-US" sz="1900" dirty="0" smtClean="0"/>
              <a:t> </a:t>
            </a:r>
            <a:r>
              <a:rPr lang="en-US" sz="1900" dirty="0" err="1" smtClean="0"/>
              <a:t>menjaga</a:t>
            </a:r>
            <a:r>
              <a:rPr lang="en-US" sz="1900" dirty="0" smtClean="0"/>
              <a:t> </a:t>
            </a:r>
            <a:r>
              <a:rPr lang="en-US" sz="1900" dirty="0" err="1" smtClean="0"/>
              <a:t>komunikasi</a:t>
            </a:r>
            <a:r>
              <a:rPr lang="en-US" sz="1900" dirty="0" smtClean="0"/>
              <a:t> </a:t>
            </a:r>
            <a:r>
              <a:rPr lang="en-US" sz="1900" dirty="0"/>
              <a:t>yang </a:t>
            </a:r>
            <a:r>
              <a:rPr lang="en-US" sz="1900" dirty="0" err="1"/>
              <a:t>bersifat</a:t>
            </a:r>
            <a:r>
              <a:rPr lang="en-US" sz="1900" dirty="0"/>
              <a:t> </a:t>
            </a:r>
            <a:r>
              <a:rPr lang="en-US" sz="1900" dirty="0" err="1"/>
              <a:t>rahasia</a:t>
            </a:r>
            <a:r>
              <a:rPr lang="en-US" sz="1900" dirty="0"/>
              <a:t> </a:t>
            </a:r>
            <a:r>
              <a:rPr lang="en-US" sz="1900" dirty="0" err="1"/>
              <a:t>seperti</a:t>
            </a:r>
            <a:r>
              <a:rPr lang="en-US" sz="1900" dirty="0"/>
              <a:t> </a:t>
            </a:r>
            <a:r>
              <a:rPr lang="en-US" sz="1900" dirty="0" err="1"/>
              <a:t>makalah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proposal yang </a:t>
            </a:r>
            <a:r>
              <a:rPr lang="en-US" sz="1900" dirty="0" err="1"/>
              <a:t>masih</a:t>
            </a:r>
            <a:r>
              <a:rPr lang="en-US" sz="1900" dirty="0"/>
              <a:t> </a:t>
            </a:r>
            <a:r>
              <a:rPr lang="en-US" sz="1900" dirty="0" err="1"/>
              <a:t>diajukan</a:t>
            </a:r>
            <a:r>
              <a:rPr lang="en-US" sz="1900" dirty="0"/>
              <a:t> </a:t>
            </a:r>
            <a:r>
              <a:rPr lang="en-US" sz="1900" dirty="0" err="1"/>
              <a:t>untuk</a:t>
            </a:r>
            <a:r>
              <a:rPr lang="en-US" sz="1900" dirty="0"/>
              <a:t> </a:t>
            </a:r>
            <a:r>
              <a:rPr lang="en-US" sz="1900" dirty="0" err="1"/>
              <a:t>publikasi</a:t>
            </a:r>
            <a:r>
              <a:rPr lang="en-US" sz="1900" dirty="0"/>
              <a:t> </a:t>
            </a:r>
            <a:r>
              <a:rPr lang="en-US" sz="1900" dirty="0" err="1"/>
              <a:t>atau</a:t>
            </a:r>
            <a:r>
              <a:rPr lang="en-US" sz="1900" dirty="0"/>
              <a:t> </a:t>
            </a:r>
            <a:r>
              <a:rPr lang="en-US" sz="1900" dirty="0" err="1"/>
              <a:t>pendanaan</a:t>
            </a:r>
            <a:r>
              <a:rPr lang="en-US" sz="1900" dirty="0"/>
              <a:t>, data </a:t>
            </a:r>
            <a:r>
              <a:rPr lang="en-US" sz="1900" dirty="0" err="1"/>
              <a:t>pasien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data personnel.</a:t>
            </a:r>
            <a:br>
              <a:rPr lang="en-US" sz="1900" dirty="0"/>
            </a:br>
            <a:endParaRPr lang="en-US" sz="1900" dirty="0" smtClean="0"/>
          </a:p>
          <a:p>
            <a:r>
              <a:rPr lang="en-US" sz="1900" dirty="0" smtClean="0"/>
              <a:t>TANGGUNG JAWAB PUBLIKASI</a:t>
            </a:r>
          </a:p>
          <a:p>
            <a:pPr marL="0" indent="0">
              <a:buNone/>
            </a:pPr>
            <a:r>
              <a:rPr lang="en-US" sz="1900" dirty="0" err="1" smtClean="0"/>
              <a:t>Publikasi</a:t>
            </a:r>
            <a:r>
              <a:rPr lang="en-US" sz="1900" dirty="0" smtClean="0"/>
              <a:t> </a:t>
            </a:r>
            <a:r>
              <a:rPr lang="en-US" sz="1900" dirty="0" err="1"/>
              <a:t>dalam</a:t>
            </a:r>
            <a:r>
              <a:rPr lang="en-US" sz="1900" dirty="0"/>
              <a:t> </a:t>
            </a:r>
            <a:r>
              <a:rPr lang="en-US" sz="1900" dirty="0" err="1"/>
              <a:t>rangka</a:t>
            </a:r>
            <a:r>
              <a:rPr lang="en-US" sz="1900" dirty="0"/>
              <a:t> </a:t>
            </a:r>
            <a:r>
              <a:rPr lang="en-US" sz="1900" dirty="0" err="1"/>
              <a:t>memajukan</a:t>
            </a:r>
            <a:r>
              <a:rPr lang="en-US" sz="1900" dirty="0"/>
              <a:t> </a:t>
            </a:r>
            <a:r>
              <a:rPr lang="en-US" sz="1900" dirty="0" err="1"/>
              <a:t>penelitian</a:t>
            </a:r>
            <a:r>
              <a:rPr lang="en-US" sz="1900" dirty="0"/>
              <a:t> </a:t>
            </a:r>
            <a:r>
              <a:rPr lang="en-US" sz="1900" dirty="0" smtClean="0"/>
              <a:t>, </a:t>
            </a:r>
            <a:r>
              <a:rPr lang="en-US" sz="1900" dirty="0" err="1"/>
              <a:t>jangan</a:t>
            </a:r>
            <a:r>
              <a:rPr lang="en-US" sz="1900" dirty="0"/>
              <a:t> </a:t>
            </a:r>
            <a:r>
              <a:rPr lang="en-US" sz="1900" dirty="0" err="1"/>
              <a:t>memajukan</a:t>
            </a:r>
            <a:r>
              <a:rPr lang="en-US" sz="1900" dirty="0"/>
              <a:t> </a:t>
            </a:r>
            <a:r>
              <a:rPr lang="en-US" sz="1900" dirty="0" err="1"/>
              <a:t>karier</a:t>
            </a:r>
            <a:r>
              <a:rPr lang="en-US" sz="1900" dirty="0"/>
              <a:t> </a:t>
            </a:r>
            <a:r>
              <a:rPr lang="en-US" sz="1900" dirty="0" err="1"/>
              <a:t>diri</a:t>
            </a:r>
            <a:r>
              <a:rPr lang="en-US" sz="1900" dirty="0"/>
              <a:t> </a:t>
            </a:r>
            <a:r>
              <a:rPr lang="en-US" sz="1900" dirty="0" err="1"/>
              <a:t>sendiri</a:t>
            </a:r>
            <a:r>
              <a:rPr lang="en-US" sz="1900" dirty="0"/>
              <a:t>. </a:t>
            </a:r>
            <a:r>
              <a:rPr lang="en-US" sz="1900" dirty="0" err="1"/>
              <a:t>Hindari</a:t>
            </a:r>
            <a:r>
              <a:rPr lang="en-US" sz="1900" dirty="0"/>
              <a:t> </a:t>
            </a:r>
            <a:r>
              <a:rPr lang="en-US" sz="1900" dirty="0" err="1"/>
              <a:t>pengulangan</a:t>
            </a:r>
            <a:r>
              <a:rPr lang="en-US" sz="1900" dirty="0"/>
              <a:t> </a:t>
            </a:r>
            <a:r>
              <a:rPr lang="en-US" sz="1900" dirty="0" err="1"/>
              <a:t>publikasi</a:t>
            </a:r>
            <a:r>
              <a:rPr lang="en-US" sz="1900" dirty="0"/>
              <a:t>.</a:t>
            </a:r>
          </a:p>
          <a:p>
            <a:endParaRPr lang="en-US" sz="1900" dirty="0" smtClean="0"/>
          </a:p>
          <a:p>
            <a:r>
              <a:rPr lang="en-US" sz="1900" dirty="0" smtClean="0"/>
              <a:t>BERTANGGUNG JAWAB PADA BIMBINGAN</a:t>
            </a:r>
          </a:p>
          <a:p>
            <a:pPr marL="0" indent="0">
              <a:buNone/>
            </a:pPr>
            <a:r>
              <a:rPr lang="en-US" sz="1900" dirty="0" err="1" smtClean="0"/>
              <a:t>Membantu</a:t>
            </a:r>
            <a:r>
              <a:rPr lang="en-US" sz="1900" dirty="0" smtClean="0"/>
              <a:t> </a:t>
            </a:r>
            <a:r>
              <a:rPr lang="en-US" sz="1900" dirty="0" err="1"/>
              <a:t>mendidik</a:t>
            </a:r>
            <a:r>
              <a:rPr lang="en-US" sz="1900" dirty="0"/>
              <a:t>, </a:t>
            </a:r>
            <a:r>
              <a:rPr lang="en-US" sz="1900" dirty="0" err="1"/>
              <a:t>bimbingan</a:t>
            </a:r>
            <a:r>
              <a:rPr lang="en-US" sz="1900" dirty="0"/>
              <a:t>,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/>
              <a:t>pengarahan</a:t>
            </a:r>
            <a:r>
              <a:rPr lang="en-US" sz="1900" dirty="0"/>
              <a:t> </a:t>
            </a:r>
            <a:r>
              <a:rPr lang="en-US" sz="1900" dirty="0" err="1"/>
              <a:t>kepada</a:t>
            </a:r>
            <a:r>
              <a:rPr lang="en-US" sz="1900" dirty="0"/>
              <a:t> </a:t>
            </a:r>
            <a:r>
              <a:rPr lang="en-US" sz="1900" dirty="0" err="1" smtClean="0"/>
              <a:t>mahasiswa</a:t>
            </a:r>
            <a:r>
              <a:rPr lang="en-US" sz="1900" dirty="0" smtClean="0"/>
              <a:t>. </a:t>
            </a:r>
            <a:r>
              <a:rPr lang="en-US" sz="1900" dirty="0" err="1"/>
              <a:t>Mengedepankan</a:t>
            </a:r>
            <a:r>
              <a:rPr lang="en-US" sz="1900" dirty="0"/>
              <a:t> </a:t>
            </a:r>
            <a:r>
              <a:rPr lang="en-US" sz="1900" dirty="0" err="1"/>
              <a:t>kesejahteraan</a:t>
            </a:r>
            <a:r>
              <a:rPr lang="en-US" sz="1900" dirty="0"/>
              <a:t> </a:t>
            </a:r>
            <a:r>
              <a:rPr lang="en-US" sz="1900" dirty="0" err="1"/>
              <a:t>dan</a:t>
            </a:r>
            <a:r>
              <a:rPr lang="en-US" sz="1900" dirty="0"/>
              <a:t> </a:t>
            </a:r>
            <a:r>
              <a:rPr lang="en-US" sz="1900" dirty="0" err="1" smtClean="0"/>
              <a:t>memberi</a:t>
            </a:r>
            <a:r>
              <a:rPr lang="en-US" sz="1900" dirty="0" smtClean="0"/>
              <a:t> </a:t>
            </a:r>
            <a:r>
              <a:rPr lang="en-US" sz="1900" dirty="0" err="1" smtClean="0"/>
              <a:t>kesempatan</a:t>
            </a:r>
            <a:r>
              <a:rPr lang="en-US" sz="1900" dirty="0" smtClean="0"/>
              <a:t> </a:t>
            </a:r>
            <a:r>
              <a:rPr lang="en-US" sz="1900" dirty="0" err="1" smtClean="0"/>
              <a:t>mahasiswa</a:t>
            </a:r>
            <a:r>
              <a:rPr lang="en-US" sz="1900" dirty="0" smtClean="0"/>
              <a:t> </a:t>
            </a:r>
            <a:r>
              <a:rPr lang="en-US" sz="1900" dirty="0" err="1"/>
              <a:t>menentukan</a:t>
            </a:r>
            <a:r>
              <a:rPr lang="en-US" sz="1900" dirty="0"/>
              <a:t> </a:t>
            </a:r>
            <a:r>
              <a:rPr lang="en-US" sz="1900" dirty="0" err="1"/>
              <a:t>keputusannya</a:t>
            </a:r>
            <a:r>
              <a:rPr lang="en-US" sz="1900" dirty="0"/>
              <a:t> </a:t>
            </a:r>
            <a:r>
              <a:rPr lang="en-US" sz="1900" dirty="0" err="1"/>
              <a:t>sendiri</a:t>
            </a:r>
            <a:r>
              <a:rPr lang="en-US" sz="1900" dirty="0" smtClean="0"/>
              <a:t>.</a:t>
            </a:r>
          </a:p>
          <a:p>
            <a:endParaRPr lang="en-US" sz="1900" dirty="0"/>
          </a:p>
          <a:p>
            <a:r>
              <a:rPr lang="en-US" sz="1900" dirty="0" smtClean="0"/>
              <a:t>MENGHARGAI KAWAN KERJA</a:t>
            </a:r>
          </a:p>
          <a:p>
            <a:pPr marL="0" indent="0">
              <a:buNone/>
            </a:pPr>
            <a:r>
              <a:rPr lang="en-US" sz="1900" dirty="0" err="1" smtClean="0"/>
              <a:t>Hargai</a:t>
            </a:r>
            <a:r>
              <a:rPr lang="en-US" sz="1900" dirty="0" smtClean="0"/>
              <a:t> </a:t>
            </a:r>
            <a:r>
              <a:rPr lang="en-US" sz="1900" dirty="0" err="1"/>
              <a:t>kawan</a:t>
            </a:r>
            <a:r>
              <a:rPr lang="en-US" sz="1900" dirty="0"/>
              <a:t> </a:t>
            </a:r>
            <a:r>
              <a:rPr lang="en-US" sz="1900" dirty="0" err="1" smtClean="0"/>
              <a:t>dan</a:t>
            </a:r>
            <a:r>
              <a:rPr lang="en-US" sz="1900" dirty="0" smtClean="0"/>
              <a:t> </a:t>
            </a:r>
            <a:r>
              <a:rPr lang="en-US" sz="1900" dirty="0" err="1" smtClean="0"/>
              <a:t>memperlakukan</a:t>
            </a:r>
            <a:r>
              <a:rPr lang="en-US" sz="1900" dirty="0" smtClean="0"/>
              <a:t> </a:t>
            </a:r>
            <a:r>
              <a:rPr lang="en-US" sz="1900" dirty="0" err="1" smtClean="0"/>
              <a:t>secara</a:t>
            </a:r>
            <a:r>
              <a:rPr lang="en-US" sz="1900" dirty="0" smtClean="0"/>
              <a:t> </a:t>
            </a:r>
            <a:r>
              <a:rPr lang="en-US" sz="1900" dirty="0" err="1"/>
              <a:t>adil</a:t>
            </a:r>
            <a:endParaRPr lang="en-US" sz="19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0479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disarankan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2400" dirty="0" err="1" smtClean="0"/>
              <a:t>Membuat</a:t>
            </a:r>
            <a:r>
              <a:rPr lang="en-US" sz="2400" dirty="0" smtClean="0"/>
              <a:t> draft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dahulu</a:t>
            </a:r>
            <a:r>
              <a:rPr lang="en-US" sz="2400" dirty="0" smtClean="0"/>
              <a:t>.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menyusun</a:t>
            </a:r>
            <a:r>
              <a:rPr lang="en-US" sz="2400" dirty="0" smtClean="0"/>
              <a:t> </a:t>
            </a:r>
            <a:r>
              <a:rPr lang="en-US" sz="2400" dirty="0" err="1" smtClean="0"/>
              <a:t>bahan-bahan.Harus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diingat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draft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penulisannya</a:t>
            </a:r>
            <a:r>
              <a:rPr lang="en-US" sz="2400" dirty="0" smtClean="0"/>
              <a:t>.</a:t>
            </a:r>
            <a:endParaRPr lang="en-US" sz="2400" dirty="0"/>
          </a:p>
          <a:p>
            <a:pPr lvl="0"/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tanda</a:t>
            </a:r>
            <a:r>
              <a:rPr lang="en-US" sz="2400" dirty="0" smtClean="0"/>
              <a:t>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judul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,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memudahkan</a:t>
            </a:r>
            <a:r>
              <a:rPr lang="en-US" sz="2400" dirty="0" smtClean="0"/>
              <a:t> </a:t>
            </a:r>
            <a:r>
              <a:rPr lang="en-US" sz="2400" dirty="0" err="1" smtClean="0"/>
              <a:t>pembaca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mencari</a:t>
            </a:r>
            <a:r>
              <a:rPr lang="en-US" sz="2400" dirty="0" smtClean="0"/>
              <a:t> </a:t>
            </a:r>
            <a:r>
              <a:rPr lang="en-US" sz="2400" dirty="0" err="1" smtClean="0"/>
              <a:t>bagian-bagian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92076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47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600200"/>
          </a:xfrm>
        </p:spPr>
        <p:txBody>
          <a:bodyPr/>
          <a:lstStyle/>
          <a:p>
            <a:pPr algn="ctr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800" dirty="0" err="1" smtClean="0"/>
              <a:t>Daftar</a:t>
            </a:r>
            <a:r>
              <a:rPr lang="en-US" sz="2800" dirty="0" smtClean="0"/>
              <a:t> </a:t>
            </a:r>
            <a:r>
              <a:rPr lang="en-US" sz="2800" dirty="0" err="1" smtClean="0"/>
              <a:t>grafik,tabel</a:t>
            </a:r>
            <a:r>
              <a:rPr lang="en-US" sz="2800" dirty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err="1" smtClean="0"/>
              <a:t>Grafik</a:t>
            </a:r>
            <a:r>
              <a:rPr lang="en-US" sz="2000" dirty="0" smtClean="0"/>
              <a:t>,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diberi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nomor</a:t>
            </a:r>
            <a:r>
              <a:rPr lang="en-US" sz="2000" dirty="0" smtClean="0"/>
              <a:t> </a:t>
            </a:r>
            <a:r>
              <a:rPr lang="en-US" sz="2000" dirty="0" err="1" smtClean="0"/>
              <a:t>bab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nomer</a:t>
            </a:r>
            <a:r>
              <a:rPr lang="en-US" sz="2000" dirty="0" smtClean="0"/>
              <a:t> </a:t>
            </a:r>
            <a:r>
              <a:rPr lang="en-US" sz="2000" dirty="0" err="1" smtClean="0"/>
              <a:t>grafik</a:t>
            </a:r>
            <a:r>
              <a:rPr lang="en-US" sz="2000" dirty="0" smtClean="0"/>
              <a:t>,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posisi</a:t>
            </a:r>
            <a:r>
              <a:rPr lang="en-US" sz="2000" dirty="0" smtClean="0"/>
              <a:t> </a:t>
            </a:r>
            <a:r>
              <a:rPr lang="en-US" sz="2000" dirty="0" err="1" smtClean="0"/>
              <a:t>bab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bersangkutan</a:t>
            </a:r>
            <a:r>
              <a:rPr lang="en-US" sz="2000" dirty="0" smtClean="0"/>
              <a:t>. </a:t>
            </a:r>
            <a:r>
              <a:rPr lang="en-US" sz="2000" dirty="0" err="1" smtClean="0"/>
              <a:t>Bila</a:t>
            </a:r>
            <a:r>
              <a:rPr lang="en-US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enam</a:t>
            </a:r>
            <a:r>
              <a:rPr lang="en-US" sz="2000" dirty="0" smtClean="0"/>
              <a:t> </a:t>
            </a:r>
            <a:r>
              <a:rPr lang="en-US" sz="2000" dirty="0" err="1" smtClean="0"/>
              <a:t>grafik,tabel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terpisah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 </a:t>
            </a:r>
            <a:r>
              <a:rPr lang="en-US" sz="2000" dirty="0" err="1" smtClean="0"/>
              <a:t>nomer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jhanya</a:t>
            </a:r>
            <a:r>
              <a:rPr lang="en-US" sz="2000" dirty="0" smtClean="0"/>
              <a:t> </a:t>
            </a: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 smtClean="0"/>
              <a:t>grafik</a:t>
            </a:r>
            <a:r>
              <a:rPr lang="en-US" sz="2000" dirty="0" smtClean="0"/>
              <a:t>, </a:t>
            </a:r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ditulis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halaman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 </a:t>
            </a:r>
            <a:r>
              <a:rPr lang="en-US" sz="2400" dirty="0" err="1" smtClean="0"/>
              <a:t>urutan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benar</a:t>
            </a:r>
            <a:r>
              <a:rPr lang="en-US" sz="2400" dirty="0" smtClean="0"/>
              <a:t> </a:t>
            </a:r>
            <a:r>
              <a:rPr lang="en-US" sz="2400" dirty="0" err="1" smtClean="0"/>
              <a:t>ialah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1)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grafik</a:t>
            </a:r>
            <a:r>
              <a:rPr lang="en-US" sz="2400" dirty="0" smtClean="0"/>
              <a:t>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2)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table,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3)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gambar</a:t>
            </a:r>
            <a:r>
              <a:rPr lang="en-US" sz="2400" dirty="0" smtClean="0"/>
              <a:t>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Jangan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 </a:t>
            </a:r>
            <a:r>
              <a:rPr lang="en-US" sz="2400" dirty="0" err="1" smtClean="0"/>
              <a:t>terputus</a:t>
            </a:r>
            <a:r>
              <a:rPr lang="en-US" sz="2400" dirty="0" smtClean="0"/>
              <a:t> di </a:t>
            </a:r>
            <a:r>
              <a:rPr lang="en-US" sz="2400" dirty="0" err="1" smtClean="0"/>
              <a:t>antaranya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28600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215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err="1" smtClean="0"/>
              <a:t>Rigkasan</a:t>
            </a:r>
            <a:r>
              <a:rPr lang="en-US" dirty="0" smtClean="0"/>
              <a:t> </a:t>
            </a:r>
            <a:r>
              <a:rPr lang="en-US" dirty="0" err="1" smtClean="0"/>
              <a:t>eksekutif</a:t>
            </a:r>
            <a:r>
              <a:rPr lang="en-US" dirty="0" smtClean="0"/>
              <a:t> ( </a:t>
            </a:r>
            <a:r>
              <a:rPr lang="en-US" dirty="0"/>
              <a:t>Executive </a:t>
            </a:r>
            <a:r>
              <a:rPr lang="en-US" dirty="0" smtClean="0"/>
              <a:t>Summary)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26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sangat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mencakup</a:t>
            </a:r>
            <a:r>
              <a:rPr lang="en-US" sz="1800" dirty="0" smtClean="0"/>
              <a:t>:</a:t>
            </a: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Maksud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Latar</a:t>
            </a:r>
            <a:r>
              <a:rPr lang="en-US" sz="1800" dirty="0" smtClean="0"/>
              <a:t> </a:t>
            </a:r>
            <a:r>
              <a:rPr lang="en-US" sz="1800" dirty="0" err="1" smtClean="0"/>
              <a:t>belakang</a:t>
            </a:r>
            <a:r>
              <a:rPr lang="en-US" sz="1800" dirty="0" smtClean="0"/>
              <a:t> </a:t>
            </a:r>
            <a:r>
              <a:rPr lang="en-US" sz="1800" dirty="0" err="1" smtClean="0"/>
              <a:t>mengapa</a:t>
            </a:r>
            <a:r>
              <a:rPr lang="en-US" sz="1800" dirty="0" smtClean="0"/>
              <a:t> </a:t>
            </a:r>
            <a:r>
              <a:rPr lang="en-US" sz="1800" dirty="0" err="1" smtClean="0"/>
              <a:t>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dibuat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Sumber-sumber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didapat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Temuan-temuan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utama</a:t>
            </a: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err="1" smtClean="0"/>
              <a:t>Kesimpulan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Saran</a:t>
            </a:r>
          </a:p>
          <a:p>
            <a:pPr lvl="0"/>
            <a:endParaRPr lang="en-US" sz="2400" b="1" dirty="0" smtClean="0"/>
          </a:p>
          <a:p>
            <a:pPr lvl="0"/>
            <a:r>
              <a:rPr lang="en-US" sz="2400" b="1" dirty="0" err="1" smtClean="0"/>
              <a:t>Abstrak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ringkasan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singkat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pembaca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bidangnya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Ringkasan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Eksekutif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untuk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konsumsi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pembaca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bukan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bidangnya</a:t>
            </a:r>
            <a:r>
              <a:rPr lang="en-US" sz="2400" b="1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1314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020762"/>
          </a:xfrm>
        </p:spPr>
        <p:txBody>
          <a:bodyPr/>
          <a:lstStyle/>
          <a:p>
            <a:pPr algn="ctr"/>
            <a:r>
              <a:rPr lang="en-US" dirty="0" err="1" smtClean="0"/>
              <a:t>Pendahuluan</a:t>
            </a:r>
            <a:r>
              <a:rPr lang="en-US" dirty="0" smtClean="0"/>
              <a:t> ( Introduction)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err="1" smtClean="0"/>
              <a:t>Pendahuluan</a:t>
            </a:r>
            <a:r>
              <a:rPr lang="en-US" sz="1800" dirty="0" smtClean="0"/>
              <a:t> </a:t>
            </a:r>
            <a:r>
              <a:rPr lang="en-US" sz="1800" dirty="0" err="1" smtClean="0"/>
              <a:t>harus</a:t>
            </a:r>
            <a:r>
              <a:rPr lang="en-US" sz="1800" dirty="0" smtClean="0"/>
              <a:t> </a:t>
            </a:r>
            <a:r>
              <a:rPr lang="en-US" sz="1800" dirty="0" err="1" smtClean="0"/>
              <a:t>singkat</a:t>
            </a:r>
            <a:r>
              <a:rPr lang="en-US" sz="1800" dirty="0" smtClean="0"/>
              <a:t> </a:t>
            </a:r>
            <a:r>
              <a:rPr lang="en-US" sz="1800" dirty="0" err="1" smtClean="0"/>
              <a:t>tetapi</a:t>
            </a:r>
            <a:r>
              <a:rPr lang="en-US" sz="1800" dirty="0" smtClean="0"/>
              <a:t> </a:t>
            </a:r>
            <a:r>
              <a:rPr lang="en-US" sz="1800" dirty="0" err="1" smtClean="0"/>
              <a:t>memuat</a:t>
            </a:r>
            <a:r>
              <a:rPr lang="en-US" sz="1800" dirty="0" smtClean="0"/>
              <a:t> </a:t>
            </a:r>
            <a:r>
              <a:rPr lang="en-US" sz="1800" dirty="0" err="1" smtClean="0"/>
              <a:t>pembahasan</a:t>
            </a:r>
            <a:r>
              <a:rPr lang="en-US" sz="1800" dirty="0" smtClean="0"/>
              <a:t> </a:t>
            </a:r>
            <a:r>
              <a:rPr lang="en-US" sz="1800" dirty="0" err="1" smtClean="0"/>
              <a:t>menyeluruh</a:t>
            </a:r>
            <a:r>
              <a:rPr lang="en-US" sz="1800" dirty="0" smtClean="0"/>
              <a:t> </a:t>
            </a:r>
            <a:r>
              <a:rPr lang="en-US" sz="1800" dirty="0" err="1" smtClean="0"/>
              <a:t>tentang</a:t>
            </a:r>
            <a:r>
              <a:rPr lang="en-US" sz="1800" dirty="0" smtClean="0"/>
              <a:t> </a:t>
            </a:r>
            <a:r>
              <a:rPr lang="en-US" sz="1800" dirty="0" err="1" smtClean="0"/>
              <a:t>permasalahan</a:t>
            </a:r>
            <a:r>
              <a:rPr lang="en-US" sz="1800" dirty="0" smtClean="0"/>
              <a:t>.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Pendahuluan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biisa</a:t>
            </a:r>
            <a:r>
              <a:rPr lang="en-US" sz="1800" dirty="0" smtClean="0"/>
              <a:t>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2 </a:t>
            </a:r>
            <a:r>
              <a:rPr lang="en-US" sz="1800" dirty="0" err="1" smtClean="0"/>
              <a:t>halaman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di </a:t>
            </a:r>
            <a:r>
              <a:rPr lang="en-US" sz="1800" dirty="0" err="1" smtClean="0"/>
              <a:t>dalamnya</a:t>
            </a:r>
            <a:r>
              <a:rPr lang="en-US" sz="1800" dirty="0" smtClean="0"/>
              <a:t> </a:t>
            </a:r>
            <a:r>
              <a:rPr lang="en-US" sz="1800" dirty="0" err="1" smtClean="0"/>
              <a:t>memuat</a:t>
            </a:r>
            <a:r>
              <a:rPr lang="en-US" sz="1800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(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topic)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Tinjauan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(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terdahulu</a:t>
            </a:r>
            <a:r>
              <a:rPr lang="en-US" dirty="0" smtClean="0"/>
              <a:t> yang </a:t>
            </a:r>
            <a:r>
              <a:rPr lang="en-US" dirty="0" err="1" smtClean="0"/>
              <a:t>serupa</a:t>
            </a:r>
            <a:r>
              <a:rPr lang="en-US" dirty="0" smtClean="0"/>
              <a:t> yang </a:t>
            </a:r>
            <a:r>
              <a:rPr lang="en-US" dirty="0" err="1" smtClean="0"/>
              <a:t>pernah</a:t>
            </a:r>
            <a:r>
              <a:rPr lang="en-US" dirty="0" smtClean="0"/>
              <a:t> </a:t>
            </a:r>
            <a:r>
              <a:rPr lang="en-US" dirty="0" err="1" smtClean="0"/>
              <a:t>dikerjakan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( </a:t>
            </a:r>
            <a:r>
              <a:rPr lang="en-US" dirty="0" err="1" smtClean="0"/>
              <a:t>jumlah</a:t>
            </a:r>
            <a:r>
              <a:rPr lang="en-US" dirty="0" smtClean="0"/>
              <a:t> data yang </a:t>
            </a:r>
            <a:r>
              <a:rPr lang="en-US" dirty="0" err="1" smtClean="0"/>
              <a:t>dikumpulkan</a:t>
            </a:r>
            <a:r>
              <a:rPr lang="en-US" dirty="0" smtClean="0"/>
              <a:t>, </a:t>
            </a:r>
            <a:r>
              <a:rPr lang="en-US" dirty="0" err="1" smtClean="0"/>
              <a:t>waktu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Metoda</a:t>
            </a:r>
            <a:r>
              <a:rPr lang="en-US" dirty="0" smtClean="0"/>
              <a:t>  (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siapa</a:t>
            </a:r>
            <a:r>
              <a:rPr lang="en-US" dirty="0" smtClean="0"/>
              <a:t> yang </a:t>
            </a:r>
            <a:r>
              <a:rPr lang="en-US" dirty="0" err="1" smtClean="0"/>
              <a:t>diwawancara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Asumsi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yang </a:t>
            </a:r>
            <a:r>
              <a:rPr lang="en-US" dirty="0" err="1" smtClean="0"/>
              <a:t>tersedia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 </a:t>
            </a:r>
            <a:r>
              <a:rPr lang="en-US" dirty="0" err="1" smtClean="0"/>
              <a:t>dilakukan</a:t>
            </a:r>
            <a:r>
              <a:rPr lang="en-US" dirty="0" smtClean="0"/>
              <a:t>   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keterbatasan</a:t>
            </a:r>
            <a:r>
              <a:rPr lang="en-US" dirty="0" smtClean="0"/>
              <a:t> yang </a:t>
            </a:r>
            <a:r>
              <a:rPr lang="en-US" dirty="0" err="1" smtClean="0"/>
              <a:t>diluar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kendali</a:t>
            </a:r>
            <a:r>
              <a:rPr lang="en-US" dirty="0" smtClean="0"/>
              <a:t>  </a:t>
            </a:r>
            <a:r>
              <a:rPr lang="en-US" dirty="0" err="1" smtClean="0"/>
              <a:t>kita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Rencana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singkat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argumentasi</a:t>
            </a:r>
            <a:r>
              <a:rPr lang="en-US" dirty="0" smtClean="0"/>
              <a:t>, </a:t>
            </a: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susunan</a:t>
            </a:r>
            <a:r>
              <a:rPr lang="en-US" dirty="0" smtClean="0"/>
              <a:t> </a:t>
            </a:r>
            <a:r>
              <a:rPr lang="en-US" dirty="0" err="1" smtClean="0"/>
              <a:t>logis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62393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pPr algn="ctr"/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disarankan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419600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memulai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kalimat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terlalu</a:t>
            </a:r>
            <a:r>
              <a:rPr lang="en-US" sz="2000" dirty="0" smtClean="0"/>
              <a:t> </a:t>
            </a:r>
            <a:r>
              <a:rPr lang="en-US" sz="2000" dirty="0" err="1" smtClean="0"/>
              <a:t>panjang</a:t>
            </a:r>
            <a:r>
              <a:rPr lang="en-US" sz="2000" dirty="0" smtClean="0"/>
              <a:t> </a:t>
            </a:r>
            <a:r>
              <a:rPr lang="en-US" sz="2000" dirty="0" err="1" smtClean="0"/>
              <a:t>ataupun</a:t>
            </a:r>
            <a:r>
              <a:rPr lang="en-US" sz="2000" dirty="0" smtClean="0"/>
              <a:t> </a:t>
            </a:r>
            <a:r>
              <a:rPr lang="en-US" sz="2000" dirty="0" err="1" smtClean="0"/>
              <a:t>terlalu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.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spesifik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memsaukkan</a:t>
            </a:r>
            <a:r>
              <a:rPr lang="en-US" sz="2000" dirty="0" smtClean="0"/>
              <a:t> </a:t>
            </a:r>
            <a:r>
              <a:rPr lang="en-US" sz="2000" dirty="0" err="1" smtClean="0"/>
              <a:t>ilustrasi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pendahuluan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membantu</a:t>
            </a:r>
            <a:r>
              <a:rPr lang="en-US" sz="2000" dirty="0" smtClean="0"/>
              <a:t> </a:t>
            </a:r>
            <a:r>
              <a:rPr lang="en-US" sz="2000" dirty="0" err="1" smtClean="0"/>
              <a:t>pembaca</a:t>
            </a:r>
            <a:r>
              <a:rPr lang="en-US" sz="2000" dirty="0" smtClean="0"/>
              <a:t> </a:t>
            </a:r>
            <a:r>
              <a:rPr lang="en-US" sz="2000" dirty="0" err="1" smtClean="0"/>
              <a:t>megerti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baik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lapora</a:t>
            </a:r>
            <a:r>
              <a:rPr lang="en-US" sz="2000" dirty="0" err="1"/>
              <a:t>n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</a:t>
            </a:r>
            <a:r>
              <a:rPr lang="en-US" sz="2000" dirty="0" err="1" smtClean="0"/>
              <a:t>maksud</a:t>
            </a:r>
            <a:r>
              <a:rPr lang="en-US" sz="2000" dirty="0" smtClean="0"/>
              <a:t>, </a:t>
            </a:r>
            <a:r>
              <a:rPr lang="en-US" sz="2000" dirty="0" err="1" smtClean="0"/>
              <a:t>pastikan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benar-benar</a:t>
            </a:r>
            <a:r>
              <a:rPr lang="en-US" sz="2000" dirty="0" smtClean="0"/>
              <a:t> </a:t>
            </a: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paham</a:t>
            </a:r>
            <a:r>
              <a:rPr lang="en-US" sz="2000" dirty="0" smtClean="0"/>
              <a:t> </a:t>
            </a:r>
            <a:r>
              <a:rPr lang="en-US" sz="2000" dirty="0" err="1" smtClean="0"/>
              <a:t>apalagi</a:t>
            </a:r>
            <a:r>
              <a:rPr lang="en-US" sz="2000" dirty="0" smtClean="0"/>
              <a:t> </a:t>
            </a:r>
            <a:r>
              <a:rPr lang="en-US" sz="2000" dirty="0" err="1" smtClean="0"/>
              <a:t>pembaca</a:t>
            </a:r>
            <a:r>
              <a:rPr lang="en-US" sz="2000" dirty="0" smtClean="0"/>
              <a:t>..</a:t>
            </a:r>
            <a:endParaRPr lang="en-US" sz="2000" dirty="0"/>
          </a:p>
          <a:p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tijauan</a:t>
            </a:r>
            <a:r>
              <a:rPr lang="en-US" sz="2000" dirty="0" smtClean="0"/>
              <a:t> </a:t>
            </a:r>
            <a:r>
              <a:rPr lang="en-US" sz="2000" dirty="0" err="1" smtClean="0"/>
              <a:t>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upayakan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perbandingan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pandangan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berbeda</a:t>
            </a:r>
            <a:r>
              <a:rPr lang="en-US" sz="2000" dirty="0" smtClean="0"/>
              <a:t> 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pendapat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terutama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topic yang </a:t>
            </a:r>
            <a:r>
              <a:rPr lang="en-US" sz="2000" dirty="0" err="1" smtClean="0"/>
              <a:t>dibahas</a:t>
            </a:r>
            <a:r>
              <a:rPr lang="en-US" sz="2000" dirty="0" smtClean="0"/>
              <a:t>/</a:t>
            </a:r>
            <a:r>
              <a:rPr lang="en-US" sz="2000" dirty="0" err="1" smtClean="0"/>
              <a:t>dikerjakan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kesimpulan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argumentasi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50754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1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Isi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r>
              <a:rPr lang="en-US" dirty="0" smtClean="0"/>
              <a:t> (The Body)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Menulis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badan</a:t>
            </a:r>
            <a:r>
              <a:rPr lang="en-US" sz="1800" dirty="0" smtClean="0"/>
              <a:t> </a:t>
            </a:r>
            <a:r>
              <a:rPr lang="en-US" sz="1800" dirty="0" err="1" smtClean="0"/>
              <a:t>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bagian</a:t>
            </a:r>
            <a:r>
              <a:rPr lang="en-US" sz="1800" dirty="0" smtClean="0"/>
              <a:t> </a:t>
            </a:r>
            <a:r>
              <a:rPr lang="en-US" sz="1800" dirty="0" err="1" smtClean="0"/>
              <a:t>utama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meliputi</a:t>
            </a:r>
            <a:r>
              <a:rPr lang="en-US" sz="1800" dirty="0" smtClean="0"/>
              <a:t> </a:t>
            </a:r>
            <a:r>
              <a:rPr lang="en-US" sz="1800" dirty="0" err="1" smtClean="0"/>
              <a:t>semua</a:t>
            </a:r>
            <a:r>
              <a:rPr lang="en-US" sz="1800" dirty="0" smtClean="0"/>
              <a:t> </a:t>
            </a:r>
            <a:r>
              <a:rPr lang="en-US" sz="1800" dirty="0" err="1" smtClean="0"/>
              <a:t>pekerjaan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dipakai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memecahkan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menjawab</a:t>
            </a:r>
            <a:r>
              <a:rPr lang="en-US" sz="1800" dirty="0" smtClean="0"/>
              <a:t> </a:t>
            </a:r>
            <a:r>
              <a:rPr lang="en-US" sz="1800" dirty="0" err="1" smtClean="0"/>
              <a:t>permasalahan</a:t>
            </a:r>
            <a:r>
              <a:rPr lang="en-US" sz="1800" dirty="0" smtClean="0"/>
              <a:t> . </a:t>
            </a:r>
            <a:r>
              <a:rPr lang="en-US" sz="1800" dirty="0" err="1" smtClean="0"/>
              <a:t>Biasanya</a:t>
            </a:r>
            <a:r>
              <a:rPr lang="en-US" sz="1800" dirty="0" smtClean="0"/>
              <a:t> </a:t>
            </a:r>
            <a:r>
              <a:rPr lang="en-US" sz="1800" dirty="0" err="1" smtClean="0"/>
              <a:t>badan</a:t>
            </a:r>
            <a:r>
              <a:rPr lang="en-US" sz="1800" dirty="0" smtClean="0"/>
              <a:t> </a:t>
            </a:r>
            <a:r>
              <a:rPr lang="en-US" sz="1800" dirty="0" err="1" smtClean="0"/>
              <a:t>laporan</a:t>
            </a:r>
            <a:r>
              <a:rPr lang="en-US" sz="1800" dirty="0" smtClean="0"/>
              <a:t>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terdiri</a:t>
            </a:r>
            <a:r>
              <a:rPr lang="en-US" sz="1800" dirty="0" smtClean="0"/>
              <a:t> </a:t>
            </a:r>
            <a:r>
              <a:rPr lang="en-US" sz="1800" dirty="0" err="1" smtClean="0"/>
              <a:t>atas</a:t>
            </a:r>
            <a:r>
              <a:rPr lang="en-US" sz="1800" dirty="0" smtClean="0"/>
              <a:t> </a:t>
            </a:r>
            <a:r>
              <a:rPr lang="en-US" sz="1800" dirty="0" err="1" smtClean="0"/>
              <a:t>tiga</a:t>
            </a:r>
            <a:r>
              <a:rPr lang="en-US" sz="1800" dirty="0" smtClean="0"/>
              <a:t> (3) </a:t>
            </a:r>
            <a:r>
              <a:rPr lang="en-US" sz="1800" dirty="0" err="1" smtClean="0"/>
              <a:t>bagian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2000" dirty="0" err="1" smtClean="0"/>
              <a:t>Teori</a:t>
            </a:r>
            <a:r>
              <a:rPr lang="en-US" sz="2000" dirty="0" smtClean="0"/>
              <a:t>, model </a:t>
            </a:r>
            <a:r>
              <a:rPr lang="en-US" sz="2000" dirty="0" err="1" smtClean="0"/>
              <a:t>dan</a:t>
            </a:r>
            <a:r>
              <a:rPr lang="en-US" sz="2000" dirty="0" smtClean="0"/>
              <a:t> hypothesis.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optional(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boleh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) </a:t>
            </a:r>
            <a:r>
              <a:rPr lang="en-US" sz="2000" dirty="0" err="1" smtClean="0"/>
              <a:t>Degan</a:t>
            </a:r>
            <a:r>
              <a:rPr lang="en-US" sz="2000" dirty="0" smtClean="0"/>
              <a:t>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,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mengenalkan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alasan</a:t>
            </a:r>
            <a:r>
              <a:rPr lang="en-US" sz="2000" dirty="0" smtClean="0"/>
              <a:t> </a:t>
            </a:r>
            <a:r>
              <a:rPr lang="en-US" sz="2000" dirty="0" err="1" smtClean="0"/>
              <a:t>utuk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Metoda</a:t>
            </a:r>
            <a:r>
              <a:rPr lang="en-US" sz="2000" dirty="0" smtClean="0"/>
              <a:t>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mendiskripsikan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/</a:t>
            </a:r>
            <a:r>
              <a:rPr lang="en-US" sz="2000" dirty="0" err="1" smtClean="0"/>
              <a:t>langkah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mengerjakan</a:t>
            </a:r>
            <a:r>
              <a:rPr lang="en-US" sz="2000" dirty="0" smtClean="0"/>
              <a:t> </a:t>
            </a:r>
            <a:r>
              <a:rPr lang="en-US" sz="2000" dirty="0" err="1" smtClean="0"/>
              <a:t>proyek</a:t>
            </a:r>
            <a:r>
              <a:rPr lang="en-US" sz="2000" dirty="0" smtClean="0"/>
              <a:t>/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Hasil</a:t>
            </a:r>
            <a:r>
              <a:rPr lang="en-US" sz="2000" dirty="0" smtClean="0"/>
              <a:t>.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bagia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meringkas</a:t>
            </a:r>
            <a:r>
              <a:rPr lang="en-US" sz="2000" dirty="0" smtClean="0"/>
              <a:t> </a:t>
            </a:r>
            <a:r>
              <a:rPr lang="en-US" sz="2000" dirty="0" err="1" smtClean="0"/>
              <a:t>upaya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temukan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48691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3497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teknik</a:t>
            </a:r>
            <a:r>
              <a:rPr lang="en-US" dirty="0" smtClean="0"/>
              <a:t> yang </a:t>
            </a:r>
            <a:r>
              <a:rPr lang="en-US" dirty="0" err="1" smtClean="0"/>
              <a:t>disarankan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melakukan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kesalahan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dikemukakan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juga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bias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yang lain</a:t>
            </a:r>
            <a:r>
              <a:rPr lang="en-US" sz="2000" dirty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mengulangnya</a:t>
            </a:r>
            <a:endParaRPr lang="en-US" sz="2000" dirty="0"/>
          </a:p>
          <a:p>
            <a:pPr lvl="0"/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dikemukakan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berbelit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Tabel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grafik</a:t>
            </a:r>
            <a:r>
              <a:rPr lang="en-US" sz="2000" dirty="0" smtClean="0"/>
              <a:t> </a:t>
            </a:r>
            <a:r>
              <a:rPr lang="en-US" sz="2000" dirty="0" err="1" smtClean="0"/>
              <a:t>ataupun</a:t>
            </a:r>
            <a:r>
              <a:rPr lang="en-US" sz="2000" dirty="0" smtClean="0"/>
              <a:t> </a:t>
            </a: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terbaik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.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memakai</a:t>
            </a:r>
            <a:r>
              <a:rPr lang="en-US" sz="2000" dirty="0" smtClean="0"/>
              <a:t> </a:t>
            </a:r>
            <a:r>
              <a:rPr lang="en-US" sz="2000" dirty="0" err="1" smtClean="0"/>
              <a:t>cara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pembaca</a:t>
            </a:r>
            <a:r>
              <a:rPr lang="en-US" sz="2000" dirty="0" smtClean="0"/>
              <a:t>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cepat</a:t>
            </a:r>
            <a:r>
              <a:rPr lang="en-US" sz="2000" dirty="0" smtClean="0"/>
              <a:t> </a:t>
            </a: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kita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paragraph </a:t>
            </a:r>
            <a:r>
              <a:rPr lang="en-US" sz="2000" dirty="0" err="1" smtClean="0"/>
              <a:t>runut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sama</a:t>
            </a:r>
            <a:r>
              <a:rPr lang="en-US" sz="2000" dirty="0" smtClean="0"/>
              <a:t> lain, </a:t>
            </a:r>
            <a:r>
              <a:rPr lang="en-US" sz="2000" dirty="0" err="1" smtClean="0"/>
              <a:t>buatlah</a:t>
            </a:r>
            <a:r>
              <a:rPr lang="en-US" sz="2000" dirty="0" smtClean="0"/>
              <a:t> </a:t>
            </a:r>
            <a:r>
              <a:rPr lang="en-US" sz="2000" dirty="0" err="1" smtClean="0"/>
              <a:t>kalimat</a:t>
            </a:r>
            <a:r>
              <a:rPr lang="en-US" sz="2000" dirty="0" smtClean="0"/>
              <a:t> </a:t>
            </a:r>
            <a:r>
              <a:rPr lang="en-US" sz="2000" dirty="0" err="1" smtClean="0"/>
              <a:t>penghubung</a:t>
            </a:r>
            <a:r>
              <a:rPr lang="en-US" sz="2000" dirty="0" smtClean="0"/>
              <a:t> </a:t>
            </a:r>
            <a:r>
              <a:rPr lang="en-US" sz="2000" dirty="0" err="1" smtClean="0"/>
              <a:t>pendek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penghubung</a:t>
            </a:r>
            <a:r>
              <a:rPr lang="en-US" sz="2000" dirty="0" smtClean="0"/>
              <a:t> </a:t>
            </a:r>
            <a:r>
              <a:rPr lang="en-US" sz="2000" dirty="0" err="1" smtClean="0"/>
              <a:t>supaya</a:t>
            </a:r>
            <a:r>
              <a:rPr lang="en-US" sz="2000" dirty="0" smtClean="0"/>
              <a:t> </a:t>
            </a:r>
            <a:r>
              <a:rPr lang="en-US" sz="2000" dirty="0" err="1" smtClean="0"/>
              <a:t>peralihannya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jomplang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355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err="1" smtClean="0"/>
              <a:t>Kesimpulan</a:t>
            </a:r>
            <a:r>
              <a:rPr lang="en-US" dirty="0" smtClean="0"/>
              <a:t> (The Conclusion)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terakhir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penulisan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. </a:t>
            </a:r>
            <a:r>
              <a:rPr lang="en-US" sz="2000" dirty="0" err="1" smtClean="0"/>
              <a:t>Kumpulkan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bagian-bagian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sambal </a:t>
            </a:r>
            <a:r>
              <a:rPr lang="en-US" sz="2000" dirty="0" err="1" smtClean="0"/>
              <a:t>mengacu</a:t>
            </a:r>
            <a:r>
              <a:rPr lang="en-US" sz="2000" dirty="0" smtClean="0"/>
              <a:t> </a:t>
            </a:r>
            <a:r>
              <a:rPr lang="en-US" sz="2000" dirty="0" err="1" smtClean="0"/>
              <a:t>thema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ada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dalamnya</a:t>
            </a:r>
            <a:r>
              <a:rPr lang="en-US" sz="2000" dirty="0" smtClean="0"/>
              <a:t>.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pertanyaan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issue yang </a:t>
            </a:r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terjawab</a:t>
            </a:r>
            <a:r>
              <a:rPr lang="en-US" sz="2000" dirty="0" smtClean="0"/>
              <a:t>, </a:t>
            </a:r>
            <a:r>
              <a:rPr lang="en-US" sz="2000" dirty="0" err="1" smtClean="0"/>
              <a:t>kemukakan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kesimpulan</a:t>
            </a:r>
            <a:r>
              <a:rPr lang="en-US" sz="2000" dirty="0" smtClean="0"/>
              <a:t>. </a:t>
            </a:r>
            <a:r>
              <a:rPr lang="en-US" sz="2000" dirty="0" err="1" smtClean="0"/>
              <a:t>Tulis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, </a:t>
            </a:r>
            <a:r>
              <a:rPr lang="en-US" sz="2000" dirty="0" err="1" smtClean="0"/>
              <a:t>padat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pembaca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sudah</a:t>
            </a:r>
            <a:r>
              <a:rPr lang="en-US" sz="2000" dirty="0" smtClean="0"/>
              <a:t> </a:t>
            </a:r>
            <a:r>
              <a:rPr lang="en-US" sz="2000" dirty="0" err="1" smtClean="0"/>
              <a:t>terbiasa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bicarakan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TEKNIK YANG DISARANKAN:</a:t>
            </a:r>
            <a:endParaRPr lang="en-US" sz="2000" b="1" dirty="0"/>
          </a:p>
          <a:p>
            <a:pPr lvl="0"/>
            <a:r>
              <a:rPr lang="en-US" sz="2000" dirty="0" err="1" smtClean="0"/>
              <a:t>Jangan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memasukkan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.</a:t>
            </a:r>
            <a:endParaRPr lang="en-US" sz="2000" dirty="0"/>
          </a:p>
          <a:p>
            <a:pPr lvl="0"/>
            <a:r>
              <a:rPr lang="en-US" sz="2000" dirty="0" err="1" smtClean="0"/>
              <a:t>Sebelum</a:t>
            </a:r>
            <a:r>
              <a:rPr lang="en-US" sz="2000" dirty="0" smtClean="0"/>
              <a:t> </a:t>
            </a:r>
            <a:r>
              <a:rPr lang="en-US" sz="2000" dirty="0" err="1" smtClean="0"/>
              <a:t>menulis</a:t>
            </a:r>
            <a:r>
              <a:rPr lang="en-US" sz="2000" dirty="0" smtClean="0"/>
              <a:t> </a:t>
            </a:r>
            <a:r>
              <a:rPr lang="en-US" sz="2000" dirty="0" err="1" smtClean="0"/>
              <a:t>kesimpulan</a:t>
            </a:r>
            <a:r>
              <a:rPr lang="en-US" sz="2000" dirty="0" smtClean="0"/>
              <a:t>, </a:t>
            </a:r>
            <a:r>
              <a:rPr lang="en-US" sz="2000" dirty="0" err="1" smtClean="0"/>
              <a:t>buat</a:t>
            </a:r>
            <a:r>
              <a:rPr lang="en-US" sz="2000" dirty="0" smtClean="0"/>
              <a:t> draft </a:t>
            </a:r>
            <a:r>
              <a:rPr lang="en-US" sz="2000" dirty="0" err="1" smtClean="0"/>
              <a:t>terlebih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. Baca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beri</a:t>
            </a:r>
            <a:r>
              <a:rPr lang="en-US" sz="2000" dirty="0" smtClean="0"/>
              <a:t> </a:t>
            </a:r>
            <a:r>
              <a:rPr lang="en-US" sz="2000" dirty="0" err="1" smtClean="0"/>
              <a:t>garis</a:t>
            </a:r>
            <a:r>
              <a:rPr lang="en-US" sz="2000" dirty="0" smtClean="0"/>
              <a:t> </a:t>
            </a:r>
            <a:r>
              <a:rPr lang="en-US" sz="2000" dirty="0" err="1" smtClean="0"/>
              <a:t>bawah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penting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diulang</a:t>
            </a:r>
            <a:r>
              <a:rPr lang="en-US" sz="2000" dirty="0" smtClean="0"/>
              <a:t>. </a:t>
            </a:r>
            <a:r>
              <a:rPr lang="en-US" sz="2000" dirty="0" err="1" smtClean="0"/>
              <a:t>Kesimpulan</a:t>
            </a:r>
            <a:r>
              <a:rPr lang="en-US" sz="2000" dirty="0" smtClean="0"/>
              <a:t> </a:t>
            </a:r>
            <a:r>
              <a:rPr lang="en-US" sz="2000" dirty="0" err="1" smtClean="0"/>
              <a:t>anda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menekankan</a:t>
            </a:r>
            <a:r>
              <a:rPr lang="en-US" sz="2000" dirty="0" smtClean="0"/>
              <a:t> </a:t>
            </a:r>
            <a:r>
              <a:rPr lang="en-US" sz="2000" dirty="0" err="1" smtClean="0"/>
              <a:t>pentingnya</a:t>
            </a:r>
            <a:r>
              <a:rPr lang="en-US" sz="2000" dirty="0" smtClean="0"/>
              <a:t>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 </a:t>
            </a:r>
            <a:r>
              <a:rPr lang="en-US" sz="2000" dirty="0" err="1" smtClean="0"/>
              <a:t>pryek</a:t>
            </a:r>
            <a:r>
              <a:rPr lang="en-US" sz="2000" dirty="0" smtClean="0"/>
              <a:t>/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endParaRPr lang="en-US" sz="2000" dirty="0"/>
          </a:p>
          <a:p>
            <a:pPr lvl="0"/>
            <a:r>
              <a:rPr lang="en-US" sz="2000" dirty="0" err="1" smtClean="0"/>
              <a:t>Buatlah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trasisi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halus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</a:t>
            </a:r>
            <a:r>
              <a:rPr lang="en-US" sz="2000" dirty="0" err="1" smtClean="0"/>
              <a:t>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Kesimpulan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4638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9178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rekomendasi</a:t>
            </a:r>
            <a:r>
              <a:rPr lang="en-US" dirty="0" smtClean="0"/>
              <a:t> (Recommendations)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err="1" smtClean="0"/>
              <a:t>Memberikan</a:t>
            </a:r>
            <a:r>
              <a:rPr lang="en-US" sz="2000" dirty="0" smtClean="0"/>
              <a:t> </a:t>
            </a:r>
            <a:r>
              <a:rPr lang="en-US" sz="2000" dirty="0" err="1" smtClean="0"/>
              <a:t>arah</a:t>
            </a:r>
            <a:r>
              <a:rPr lang="en-US" sz="2000" dirty="0" smtClean="0"/>
              <a:t>/saran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rencana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dicoba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dipecahkan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diperoleh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teratasi</a:t>
            </a:r>
            <a:r>
              <a:rPr lang="en-US" sz="2000" dirty="0" smtClean="0"/>
              <a:t>. </a:t>
            </a:r>
            <a:r>
              <a:rPr lang="en-US" sz="2000" dirty="0" err="1" smtClean="0"/>
              <a:t>Buat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dicapai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>
              <a:buNone/>
            </a:pPr>
            <a:r>
              <a:rPr lang="en-US" sz="2400" b="1" dirty="0" err="1" smtClean="0"/>
              <a:t>Teknik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disarankan</a:t>
            </a:r>
            <a:r>
              <a:rPr lang="en-US" sz="2400" b="1" dirty="0" smtClean="0"/>
              <a:t>:</a:t>
            </a:r>
            <a:endParaRPr lang="en-US" sz="2400" b="1" dirty="0"/>
          </a:p>
          <a:p>
            <a:pPr lvl="0"/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nomer</a:t>
            </a:r>
            <a:r>
              <a:rPr lang="en-US" sz="2000" dirty="0" smtClean="0"/>
              <a:t> </a:t>
            </a:r>
            <a:r>
              <a:rPr lang="en-US" sz="2000" dirty="0" err="1" smtClean="0"/>
              <a:t>urutan</a:t>
            </a:r>
            <a:r>
              <a:rPr lang="en-US" sz="2000" dirty="0" smtClean="0"/>
              <a:t> </a:t>
            </a:r>
            <a:r>
              <a:rPr lang="en-US" sz="2000" dirty="0" err="1" smtClean="0"/>
              <a:t>daftar</a:t>
            </a:r>
            <a:r>
              <a:rPr lang="en-US" sz="2000" dirty="0" smtClean="0"/>
              <a:t> </a:t>
            </a:r>
            <a:r>
              <a:rPr lang="en-US" sz="2000" dirty="0" err="1" smtClean="0"/>
              <a:t>rekomendasi</a:t>
            </a:r>
            <a:r>
              <a:rPr lang="en-US" sz="2000" dirty="0" smtClean="0"/>
              <a:t>.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mempercepat</a:t>
            </a:r>
            <a:r>
              <a:rPr lang="en-US" sz="2000" dirty="0" smtClean="0"/>
              <a:t>  </a:t>
            </a:r>
            <a:r>
              <a:rPr lang="en-US" sz="2000" dirty="0" err="1" smtClean="0"/>
              <a:t>pembaca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memahami</a:t>
            </a:r>
            <a:r>
              <a:rPr lang="en-US" sz="2000" dirty="0" smtClean="0"/>
              <a:t> </a:t>
            </a:r>
            <a:r>
              <a:rPr lang="en-US" sz="2000" dirty="0" err="1" smtClean="0"/>
              <a:t>rekomendasi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dibuat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membuat</a:t>
            </a:r>
            <a:r>
              <a:rPr lang="en-US" sz="2000" dirty="0" smtClean="0"/>
              <a:t> orang </a:t>
            </a:r>
            <a:r>
              <a:rPr lang="en-US" sz="2000" dirty="0" err="1" smtClean="0"/>
              <a:t>membacanya</a:t>
            </a:r>
            <a:r>
              <a:rPr lang="en-US" sz="2000" dirty="0" smtClean="0"/>
              <a:t> </a:t>
            </a:r>
            <a:r>
              <a:rPr lang="en-US" sz="2000" dirty="0" err="1" smtClean="0"/>
              <a:t>berulang-ulang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mengerti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50754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9080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924800" cy="639762"/>
          </a:xfrm>
        </p:spPr>
        <p:txBody>
          <a:bodyPr/>
          <a:lstStyle/>
          <a:p>
            <a:pPr algn="ctr"/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r>
              <a:rPr lang="en-US" dirty="0" smtClean="0"/>
              <a:t> (References)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95400"/>
            <a:ext cx="79248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penulisan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. </a:t>
            </a:r>
            <a:r>
              <a:rPr lang="en-US" sz="2400" dirty="0" err="1" smtClean="0"/>
              <a:t>Buat</a:t>
            </a:r>
            <a:r>
              <a:rPr lang="en-US" sz="2400" dirty="0" smtClean="0"/>
              <a:t> </a:t>
            </a:r>
            <a:r>
              <a:rPr lang="en-US" sz="2400" dirty="0" err="1" smtClean="0"/>
              <a:t>urutannya</a:t>
            </a:r>
            <a:r>
              <a:rPr lang="en-US" sz="2400" dirty="0" smtClean="0"/>
              <a:t> </a:t>
            </a:r>
            <a:r>
              <a:rPr lang="en-US" sz="2400" dirty="0" err="1" smtClean="0"/>
              <a:t>berdasarkan</a:t>
            </a:r>
            <a:r>
              <a:rPr lang="en-US" sz="2400" dirty="0" smtClean="0"/>
              <a:t> abjad.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</a:t>
            </a:r>
            <a:r>
              <a:rPr lang="en-US" sz="2400" dirty="0" err="1" smtClean="0"/>
              <a:t>pembuatan</a:t>
            </a:r>
            <a:r>
              <a:rPr lang="en-US" sz="2400" dirty="0" smtClean="0"/>
              <a:t>/</a:t>
            </a:r>
            <a:r>
              <a:rPr lang="en-US" sz="2400" dirty="0" err="1" smtClean="0"/>
              <a:t>penerbitannya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err="1" smtClean="0"/>
              <a:t>Teknik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disarankan</a:t>
            </a:r>
            <a:r>
              <a:rPr lang="en-US" sz="2400" b="1" i="1" dirty="0" smtClean="0"/>
              <a:t> :</a:t>
            </a:r>
            <a:endParaRPr lang="en-US" sz="2400" dirty="0"/>
          </a:p>
          <a:p>
            <a:pPr lvl="0"/>
            <a:r>
              <a:rPr lang="en-US" sz="2400" dirty="0" err="1" smtClean="0"/>
              <a:t>Periksa</a:t>
            </a:r>
            <a:r>
              <a:rPr lang="en-US" sz="2400" dirty="0" smtClean="0"/>
              <a:t> </a:t>
            </a:r>
            <a:r>
              <a:rPr lang="en-US" sz="2400" dirty="0" err="1" smtClean="0"/>
              <a:t>sebanyak-bayaknya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, </a:t>
            </a:r>
            <a:r>
              <a:rPr lang="en-US" sz="2400" dirty="0" err="1" smtClean="0"/>
              <a:t>mulai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langsung</a:t>
            </a:r>
            <a:r>
              <a:rPr lang="en-US" sz="2400" dirty="0" smtClean="0"/>
              <a:t> </a:t>
            </a:r>
            <a:r>
              <a:rPr lang="en-US" sz="2400" dirty="0" err="1" smtClean="0"/>
              <a:t>menulisnya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.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salahnya</a:t>
            </a:r>
            <a:r>
              <a:rPr lang="en-US" sz="2400" dirty="0" smtClean="0"/>
              <a:t> </a:t>
            </a:r>
            <a:r>
              <a:rPr lang="en-US" sz="2400" dirty="0" err="1" smtClean="0"/>
              <a:t>memeriksa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walaupun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8285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81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914400"/>
          </a:xfrm>
        </p:spPr>
        <p:txBody>
          <a:bodyPr/>
          <a:lstStyle/>
          <a:p>
            <a:r>
              <a:rPr lang="en-US" dirty="0" smtClean="0"/>
              <a:t>PRINSIP-PRINSIP 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219200"/>
            <a:ext cx="7924800" cy="4800600"/>
          </a:xfrm>
        </p:spPr>
        <p:txBody>
          <a:bodyPr>
            <a:normAutofit fontScale="32500" lnSpcReduction="20000"/>
          </a:bodyPr>
          <a:lstStyle/>
          <a:p>
            <a:r>
              <a:rPr lang="en-US" sz="5500" dirty="0" smtClean="0"/>
              <a:t>TANGGUNG JAWAB SOSIAL</a:t>
            </a:r>
          </a:p>
          <a:p>
            <a:pPr marL="0" indent="0">
              <a:buNone/>
            </a:pPr>
            <a:r>
              <a:rPr lang="en-US" sz="5500" dirty="0" err="1"/>
              <a:t>Mengedepankan</a:t>
            </a:r>
            <a:r>
              <a:rPr lang="en-US" sz="5500" dirty="0"/>
              <a:t> </a:t>
            </a:r>
            <a:r>
              <a:rPr lang="en-US" sz="5500" dirty="0" err="1" smtClean="0"/>
              <a:t>kepentingan</a:t>
            </a:r>
            <a:r>
              <a:rPr lang="en-US" sz="5500" dirty="0" smtClean="0"/>
              <a:t> </a:t>
            </a:r>
            <a:r>
              <a:rPr lang="en-US" sz="5500" dirty="0" err="1" smtClean="0"/>
              <a:t>sosial</a:t>
            </a:r>
            <a:r>
              <a:rPr lang="en-US" sz="5500" dirty="0" smtClean="0"/>
              <a:t> </a:t>
            </a:r>
            <a:r>
              <a:rPr lang="en-US" sz="5500" dirty="0" err="1"/>
              <a:t>dan</a:t>
            </a:r>
            <a:r>
              <a:rPr lang="en-US" sz="5500" dirty="0"/>
              <a:t> </a:t>
            </a:r>
            <a:r>
              <a:rPr lang="en-US" sz="5500" dirty="0" err="1"/>
              <a:t>hindari</a:t>
            </a:r>
            <a:r>
              <a:rPr lang="en-US" sz="5500" dirty="0"/>
              <a:t> </a:t>
            </a:r>
            <a:r>
              <a:rPr lang="en-US" sz="5500" dirty="0" err="1"/>
              <a:t>atau</a:t>
            </a:r>
            <a:r>
              <a:rPr lang="en-US" sz="5500" dirty="0"/>
              <a:t> </a:t>
            </a:r>
            <a:r>
              <a:rPr lang="en-US" sz="5500" dirty="0" err="1"/>
              <a:t>kurangi</a:t>
            </a:r>
            <a:r>
              <a:rPr lang="en-US" sz="5500" dirty="0"/>
              <a:t> </a:t>
            </a:r>
            <a:r>
              <a:rPr lang="en-US" sz="5500" dirty="0" err="1"/>
              <a:t>dampak</a:t>
            </a:r>
            <a:r>
              <a:rPr lang="en-US" sz="5500" dirty="0"/>
              <a:t> </a:t>
            </a:r>
            <a:r>
              <a:rPr lang="en-US" sz="5500" dirty="0" err="1"/>
              <a:t>negatif</a:t>
            </a:r>
            <a:r>
              <a:rPr lang="en-US" sz="5500" dirty="0"/>
              <a:t> </a:t>
            </a:r>
            <a:r>
              <a:rPr lang="en-US" sz="5500" dirty="0" err="1"/>
              <a:t>sosial</a:t>
            </a:r>
            <a:r>
              <a:rPr lang="en-US" sz="5500" dirty="0"/>
              <a:t> </a:t>
            </a:r>
            <a:r>
              <a:rPr lang="en-US" sz="5500" dirty="0" smtClean="0"/>
              <a:t>.</a:t>
            </a:r>
            <a:endParaRPr lang="en-US" sz="5500" dirty="0"/>
          </a:p>
          <a:p>
            <a:endParaRPr lang="en-US" sz="5500" dirty="0" smtClean="0"/>
          </a:p>
          <a:p>
            <a:r>
              <a:rPr lang="en-US" sz="5500" dirty="0" smtClean="0"/>
              <a:t>TIDAK DISKRIMINASI</a:t>
            </a:r>
          </a:p>
          <a:p>
            <a:pPr marL="0" indent="0">
              <a:buNone/>
            </a:pPr>
            <a:r>
              <a:rPr lang="en-US" sz="5500" dirty="0" err="1"/>
              <a:t>Hindari</a:t>
            </a:r>
            <a:r>
              <a:rPr lang="en-US" sz="5500" dirty="0"/>
              <a:t> </a:t>
            </a:r>
            <a:r>
              <a:rPr lang="en-US" sz="5500" dirty="0" err="1"/>
              <a:t>diskriminasi</a:t>
            </a:r>
            <a:r>
              <a:rPr lang="en-US" sz="5500" dirty="0"/>
              <a:t> </a:t>
            </a:r>
            <a:r>
              <a:rPr lang="en-US" sz="5500" dirty="0" err="1"/>
              <a:t>terhadap</a:t>
            </a:r>
            <a:r>
              <a:rPr lang="en-US" sz="5500" dirty="0"/>
              <a:t> </a:t>
            </a:r>
            <a:r>
              <a:rPr lang="en-US" sz="5500" dirty="0" err="1"/>
              <a:t>kawan</a:t>
            </a:r>
            <a:r>
              <a:rPr lang="en-US" sz="5500" dirty="0"/>
              <a:t> </a:t>
            </a:r>
            <a:r>
              <a:rPr lang="en-US" sz="5500" dirty="0" err="1"/>
              <a:t>atau</a:t>
            </a:r>
            <a:r>
              <a:rPr lang="en-US" sz="5500" dirty="0"/>
              <a:t> </a:t>
            </a:r>
            <a:r>
              <a:rPr lang="en-US" sz="5500" dirty="0" err="1" smtClean="0"/>
              <a:t>mahasiswa</a:t>
            </a:r>
            <a:r>
              <a:rPr lang="en-US" sz="5500" dirty="0" smtClean="0"/>
              <a:t>/</a:t>
            </a:r>
            <a:r>
              <a:rPr lang="en-US" sz="5500" dirty="0" err="1" smtClean="0"/>
              <a:t>i</a:t>
            </a:r>
            <a:r>
              <a:rPr lang="en-US" sz="5500" dirty="0" smtClean="0"/>
              <a:t> </a:t>
            </a:r>
            <a:r>
              <a:rPr lang="en-US" sz="5500" dirty="0" err="1"/>
              <a:t>karena</a:t>
            </a:r>
            <a:r>
              <a:rPr lang="en-US" sz="5500" dirty="0"/>
              <a:t> </a:t>
            </a:r>
            <a:r>
              <a:rPr lang="en-US" sz="5500" dirty="0" err="1"/>
              <a:t>perbedaan</a:t>
            </a:r>
            <a:r>
              <a:rPr lang="en-US" sz="5500" dirty="0"/>
              <a:t> sex, </a:t>
            </a:r>
            <a:r>
              <a:rPr lang="en-US" sz="5500" dirty="0" err="1"/>
              <a:t>suku</a:t>
            </a:r>
            <a:r>
              <a:rPr lang="en-US" sz="5500" dirty="0"/>
              <a:t>, </a:t>
            </a:r>
            <a:r>
              <a:rPr lang="en-US" sz="5500" dirty="0" err="1"/>
              <a:t>etnik</a:t>
            </a:r>
            <a:r>
              <a:rPr lang="en-US" sz="5500" dirty="0"/>
              <a:t> </a:t>
            </a:r>
            <a:r>
              <a:rPr lang="en-US" sz="5500" dirty="0" err="1"/>
              <a:t>ataupun</a:t>
            </a:r>
            <a:r>
              <a:rPr lang="en-US" sz="5500" dirty="0"/>
              <a:t> factor lain yang </a:t>
            </a:r>
            <a:r>
              <a:rPr lang="en-US" sz="5500" dirty="0" err="1"/>
              <a:t>tidak</a:t>
            </a:r>
            <a:r>
              <a:rPr lang="en-US" sz="5500" dirty="0"/>
              <a:t> </a:t>
            </a:r>
            <a:r>
              <a:rPr lang="en-US" sz="5500" dirty="0" err="1"/>
              <a:t>ada</a:t>
            </a:r>
            <a:r>
              <a:rPr lang="en-US" sz="5500" dirty="0"/>
              <a:t> </a:t>
            </a:r>
            <a:r>
              <a:rPr lang="en-US" sz="5500" dirty="0" err="1"/>
              <a:t>hubungannya</a:t>
            </a:r>
            <a:r>
              <a:rPr lang="en-US" sz="5500" dirty="0"/>
              <a:t> </a:t>
            </a:r>
            <a:r>
              <a:rPr lang="en-US" sz="5500" dirty="0" err="1"/>
              <a:t>dengan</a:t>
            </a:r>
            <a:r>
              <a:rPr lang="en-US" sz="5500" dirty="0"/>
              <a:t> </a:t>
            </a:r>
            <a:r>
              <a:rPr lang="en-US" sz="5500" dirty="0" err="1"/>
              <a:t>kompetensi</a:t>
            </a:r>
            <a:r>
              <a:rPr lang="en-US" sz="5500" dirty="0"/>
              <a:t> </a:t>
            </a:r>
            <a:r>
              <a:rPr lang="en-US" sz="5500" dirty="0" err="1"/>
              <a:t>ilmiah</a:t>
            </a:r>
            <a:r>
              <a:rPr lang="en-US" sz="5500" dirty="0"/>
              <a:t> </a:t>
            </a:r>
            <a:r>
              <a:rPr lang="en-US" sz="5500" dirty="0" err="1"/>
              <a:t>dan</a:t>
            </a:r>
            <a:r>
              <a:rPr lang="en-US" sz="5500" dirty="0"/>
              <a:t> </a:t>
            </a:r>
            <a:r>
              <a:rPr lang="en-US" sz="5500" dirty="0" err="1"/>
              <a:t>itegritas</a:t>
            </a:r>
            <a:endParaRPr lang="en-US" sz="5500" dirty="0"/>
          </a:p>
          <a:p>
            <a:endParaRPr lang="en-US" sz="5500" dirty="0" smtClean="0"/>
          </a:p>
          <a:p>
            <a:r>
              <a:rPr lang="en-US" sz="5500" dirty="0" smtClean="0"/>
              <a:t>KOMPETEN</a:t>
            </a:r>
          </a:p>
          <a:p>
            <a:pPr marL="0" indent="0">
              <a:buNone/>
            </a:pPr>
            <a:r>
              <a:rPr lang="en-US" sz="5500" dirty="0" err="1" smtClean="0"/>
              <a:t>Pelihara</a:t>
            </a:r>
            <a:r>
              <a:rPr lang="en-US" sz="5500" dirty="0" smtClean="0"/>
              <a:t> </a:t>
            </a:r>
            <a:r>
              <a:rPr lang="en-US" sz="5500" dirty="0" err="1"/>
              <a:t>dan</a:t>
            </a:r>
            <a:r>
              <a:rPr lang="en-US" sz="5500" dirty="0"/>
              <a:t> </a:t>
            </a:r>
            <a:r>
              <a:rPr lang="en-US" sz="5500" dirty="0" err="1"/>
              <a:t>tingkatkan</a:t>
            </a:r>
            <a:r>
              <a:rPr lang="en-US" sz="5500" dirty="0"/>
              <a:t> </a:t>
            </a:r>
            <a:r>
              <a:rPr lang="en-US" sz="5500" dirty="0" err="1"/>
              <a:t>kompetensi</a:t>
            </a:r>
            <a:r>
              <a:rPr lang="en-US" sz="5500" dirty="0"/>
              <a:t> </a:t>
            </a:r>
            <a:r>
              <a:rPr lang="en-US" sz="5500" dirty="0" err="1"/>
              <a:t>profesi</a:t>
            </a:r>
            <a:r>
              <a:rPr lang="en-US" sz="5500" dirty="0"/>
              <a:t> </a:t>
            </a:r>
            <a:r>
              <a:rPr lang="en-US" sz="5500" dirty="0" err="1"/>
              <a:t>dan</a:t>
            </a:r>
            <a:r>
              <a:rPr lang="en-US" sz="5500" dirty="0"/>
              <a:t> </a:t>
            </a:r>
            <a:r>
              <a:rPr lang="en-US" sz="5500" dirty="0" err="1"/>
              <a:t>keahlian</a:t>
            </a:r>
            <a:r>
              <a:rPr lang="en-US" sz="5500" dirty="0"/>
              <a:t> </a:t>
            </a:r>
            <a:r>
              <a:rPr lang="en-US" sz="5500" dirty="0" err="1"/>
              <a:t>melalui</a:t>
            </a:r>
            <a:r>
              <a:rPr lang="en-US" sz="5500" dirty="0"/>
              <a:t> </a:t>
            </a:r>
            <a:r>
              <a:rPr lang="en-US" sz="5500" dirty="0" err="1"/>
              <a:t>pendidikan</a:t>
            </a:r>
            <a:r>
              <a:rPr lang="en-US" sz="5500" dirty="0"/>
              <a:t> </a:t>
            </a:r>
            <a:r>
              <a:rPr lang="en-US" sz="5500" dirty="0" err="1"/>
              <a:t>dan</a:t>
            </a:r>
            <a:r>
              <a:rPr lang="en-US" sz="5500" dirty="0"/>
              <a:t> </a:t>
            </a:r>
            <a:r>
              <a:rPr lang="en-US" sz="5500" dirty="0" err="1"/>
              <a:t>pembelajaran</a:t>
            </a:r>
            <a:r>
              <a:rPr lang="en-US" sz="5500" dirty="0"/>
              <a:t> </a:t>
            </a:r>
            <a:r>
              <a:rPr lang="en-US" sz="5500" dirty="0" err="1"/>
              <a:t>lanjutan</a:t>
            </a:r>
            <a:r>
              <a:rPr lang="en-US" sz="5500" dirty="0"/>
              <a:t>, </a:t>
            </a:r>
            <a:r>
              <a:rPr lang="en-US" sz="5500" dirty="0" err="1"/>
              <a:t>ambil</a:t>
            </a:r>
            <a:r>
              <a:rPr lang="en-US" sz="5500" dirty="0"/>
              <a:t> </a:t>
            </a:r>
            <a:r>
              <a:rPr lang="en-US" sz="5500" dirty="0" err="1"/>
              <a:t>langkah</a:t>
            </a:r>
            <a:r>
              <a:rPr lang="en-US" sz="5500" dirty="0"/>
              <a:t> </a:t>
            </a:r>
            <a:r>
              <a:rPr lang="en-US" sz="5500" dirty="0" err="1"/>
              <a:t>untuk</a:t>
            </a:r>
            <a:r>
              <a:rPr lang="en-US" sz="5500" dirty="0"/>
              <a:t> </a:t>
            </a:r>
            <a:r>
              <a:rPr lang="en-US" sz="5500" dirty="0" err="1"/>
              <a:t>meningkatkan</a:t>
            </a:r>
            <a:r>
              <a:rPr lang="en-US" sz="5500" dirty="0"/>
              <a:t> </a:t>
            </a:r>
            <a:r>
              <a:rPr lang="en-US" sz="5500" dirty="0" err="1"/>
              <a:t>kompetensi</a:t>
            </a:r>
            <a:r>
              <a:rPr lang="en-US" sz="5500" dirty="0"/>
              <a:t> </a:t>
            </a:r>
            <a:r>
              <a:rPr lang="en-US" sz="5500" dirty="0" err="1"/>
              <a:t>ilmiah</a:t>
            </a:r>
            <a:endParaRPr lang="en-US" sz="5500" dirty="0" smtClean="0"/>
          </a:p>
          <a:p>
            <a:pPr marL="0" indent="0">
              <a:buNone/>
            </a:pPr>
            <a:endParaRPr lang="en-US" sz="5500" dirty="0" smtClean="0"/>
          </a:p>
          <a:p>
            <a:pPr marL="0" indent="0">
              <a:buNone/>
            </a:pPr>
            <a:r>
              <a:rPr lang="en-US" sz="5500" dirty="0" smtClean="0"/>
              <a:t>RESMI ATAU SAH SECARA LEGAL</a:t>
            </a:r>
          </a:p>
          <a:p>
            <a:pPr marL="0" indent="0">
              <a:buNone/>
            </a:pPr>
            <a:r>
              <a:rPr lang="en-US" sz="5500" dirty="0" err="1"/>
              <a:t>Mengikuti</a:t>
            </a:r>
            <a:r>
              <a:rPr lang="en-US" sz="5500" dirty="0"/>
              <a:t> </a:t>
            </a:r>
            <a:r>
              <a:rPr lang="en-US" sz="5500" dirty="0" err="1"/>
              <a:t>aturan</a:t>
            </a:r>
            <a:r>
              <a:rPr lang="en-US" sz="5500" dirty="0"/>
              <a:t> </a:t>
            </a:r>
            <a:r>
              <a:rPr lang="en-US" sz="5500" dirty="0" err="1"/>
              <a:t>hukum</a:t>
            </a:r>
            <a:r>
              <a:rPr lang="en-US" sz="5500" dirty="0"/>
              <a:t> </a:t>
            </a:r>
            <a:r>
              <a:rPr lang="en-US" sz="5500" dirty="0" err="1"/>
              <a:t>dan</a:t>
            </a:r>
            <a:r>
              <a:rPr lang="en-US" sz="5500" dirty="0"/>
              <a:t> </a:t>
            </a:r>
            <a:r>
              <a:rPr lang="en-US" sz="5500" dirty="0" err="1"/>
              <a:t>kebijakan</a:t>
            </a:r>
            <a:r>
              <a:rPr lang="en-US" sz="5500" dirty="0"/>
              <a:t> </a:t>
            </a:r>
            <a:r>
              <a:rPr lang="en-US" sz="5500" dirty="0" smtClean="0"/>
              <a:t> </a:t>
            </a:r>
            <a:r>
              <a:rPr lang="en-US" sz="5500" dirty="0" err="1"/>
              <a:t>pemerintah</a:t>
            </a:r>
            <a:endParaRPr lang="en-US" sz="5500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278641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pPr algn="ctr"/>
            <a:r>
              <a:rPr lang="en-US" dirty="0" err="1" smtClean="0"/>
              <a:t>Lampiran</a:t>
            </a:r>
            <a:r>
              <a:rPr lang="en-US" dirty="0" smtClean="0"/>
              <a:t> (Appendices)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066800"/>
            <a:ext cx="79248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Masukkan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data, </a:t>
            </a:r>
            <a:r>
              <a:rPr lang="en-US" sz="2400" dirty="0" err="1" smtClean="0"/>
              <a:t>latar</a:t>
            </a:r>
            <a:r>
              <a:rPr lang="en-US" sz="2400" dirty="0" smtClean="0"/>
              <a:t> </a:t>
            </a:r>
            <a:r>
              <a:rPr lang="en-US" sz="2400" dirty="0" err="1" smtClean="0"/>
              <a:t>belakang</a:t>
            </a:r>
            <a:r>
              <a:rPr lang="en-US" sz="2400" dirty="0" smtClean="0"/>
              <a:t> </a:t>
            </a:r>
            <a:r>
              <a:rPr lang="en-US" sz="2400" dirty="0" err="1" smtClean="0"/>
              <a:t>perhitungan</a:t>
            </a:r>
            <a:r>
              <a:rPr lang="en-US" sz="2400" dirty="0" smtClean="0"/>
              <a:t> </a:t>
            </a:r>
            <a:r>
              <a:rPr lang="en-US" sz="2400" dirty="0" err="1" smtClean="0"/>
              <a:t>rumus-rumus</a:t>
            </a:r>
            <a:r>
              <a:rPr lang="en-US" sz="2400" dirty="0" smtClean="0"/>
              <a:t>, </a:t>
            </a:r>
            <a:r>
              <a:rPr lang="en-US" sz="2400" dirty="0" err="1" smtClean="0"/>
              <a:t>daftar</a:t>
            </a:r>
            <a:r>
              <a:rPr lang="en-US" sz="2400" dirty="0" smtClean="0"/>
              <a:t> </a:t>
            </a:r>
            <a:r>
              <a:rPr lang="en-US" sz="2400" dirty="0" err="1" smtClean="0"/>
              <a:t>spesifikasi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.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lampiran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mempunyai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nomor</a:t>
            </a:r>
            <a:r>
              <a:rPr lang="en-US" sz="2400" dirty="0" smtClean="0"/>
              <a:t> </a:t>
            </a:r>
            <a:r>
              <a:rPr lang="en-US" sz="2400" dirty="0" err="1" smtClean="0"/>
              <a:t>halaman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Teknik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disarankan</a:t>
            </a:r>
            <a:r>
              <a:rPr lang="en-US" sz="2400" dirty="0" smtClean="0"/>
              <a:t>:</a:t>
            </a:r>
            <a:endParaRPr lang="en-US" sz="2400" dirty="0"/>
          </a:p>
          <a:p>
            <a:pPr lvl="0"/>
            <a:r>
              <a:rPr lang="en-US" sz="2400" dirty="0" err="1" smtClean="0"/>
              <a:t>Ikutkan</a:t>
            </a:r>
            <a:r>
              <a:rPr lang="en-US" sz="2400" dirty="0" smtClean="0"/>
              <a:t> </a:t>
            </a:r>
            <a:r>
              <a:rPr lang="en-US" sz="2400" dirty="0" err="1" smtClean="0"/>
              <a:t>bukti</a:t>
            </a:r>
            <a:r>
              <a:rPr lang="en-US" sz="2400" dirty="0" smtClean="0"/>
              <a:t> </a:t>
            </a:r>
            <a:r>
              <a:rPr lang="en-US" sz="2400" dirty="0" err="1" smtClean="0"/>
              <a:t>apapun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lampiran</a:t>
            </a:r>
            <a:r>
              <a:rPr lang="en-US" sz="2400" dirty="0" smtClean="0"/>
              <a:t>,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tabel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ditulis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bagian</a:t>
            </a:r>
            <a:r>
              <a:rPr lang="en-US" sz="2400" dirty="0" smtClean="0"/>
              <a:t> </a:t>
            </a:r>
            <a:r>
              <a:rPr lang="en-US" sz="2400" dirty="0" err="1" smtClean="0"/>
              <a:t>badan</a:t>
            </a:r>
            <a:r>
              <a:rPr lang="en-US" sz="2400" dirty="0" smtClean="0"/>
              <a:t> </a:t>
            </a:r>
            <a:r>
              <a:rPr lang="en-US" sz="2400" dirty="0" err="1" smtClean="0"/>
              <a:t>laporan</a:t>
            </a:r>
            <a:r>
              <a:rPr lang="en-US" sz="2400" dirty="0" smtClean="0"/>
              <a:t>.</a:t>
            </a:r>
            <a:endParaRPr lang="en-US" sz="24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624" y="169459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4767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SEMOGA TIPS YANG DIPAPARKAN INI</a:t>
            </a:r>
          </a:p>
          <a:p>
            <a:pPr marL="0" indent="0" algn="ctr">
              <a:buNone/>
            </a:pPr>
            <a:r>
              <a:rPr lang="en-US" sz="2400" dirty="0" smtClean="0"/>
              <a:t> BERMANFAAT BAGI ANDA.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4000" dirty="0" smtClean="0"/>
              <a:t>SELAMAT DENGAN LAPORAN ANDA.</a:t>
            </a:r>
            <a:endParaRPr lang="en-US" sz="4000" dirty="0"/>
          </a:p>
        </p:txBody>
      </p:sp>
      <p:pic>
        <p:nvPicPr>
          <p:cNvPr id="4" name="Picture 7" descr="orangut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2990" y="3402003"/>
            <a:ext cx="1837356" cy="222024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4" y="3438922"/>
            <a:ext cx="1857408" cy="2183325"/>
          </a:xfrm>
          <a:prstGeom prst="rect">
            <a:avLst/>
          </a:prstGeom>
        </p:spPr>
      </p:pic>
      <p:pic>
        <p:nvPicPr>
          <p:cNvPr id="6" name="Picture 5" descr="GF-man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36" y="3402003"/>
            <a:ext cx="1854066" cy="222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78285"/>
            <a:ext cx="87555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37897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2451</TotalTime>
  <Words>5492</Words>
  <Application>Microsoft Office PowerPoint</Application>
  <PresentationFormat>On-screen Show (4:3)</PresentationFormat>
  <Paragraphs>560</Paragraphs>
  <Slides>91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Arial</vt:lpstr>
      <vt:lpstr>Arial Narrow</vt:lpstr>
      <vt:lpstr>Calibri</vt:lpstr>
      <vt:lpstr>Franklin Gothic Heavy</vt:lpstr>
      <vt:lpstr>Pristina</vt:lpstr>
      <vt:lpstr>Times New Roman</vt:lpstr>
      <vt:lpstr>Wingdings</vt:lpstr>
      <vt:lpstr>Wingdings 2</vt:lpstr>
      <vt:lpstr>Horizon</vt:lpstr>
      <vt:lpstr>Training of  Character Building</vt:lpstr>
      <vt:lpstr>Curriculum vitae</vt:lpstr>
      <vt:lpstr>Materi Pokok</vt:lpstr>
      <vt:lpstr>Tolok Ukur Produktifitas akademik</vt:lpstr>
      <vt:lpstr>Masalah Penelitian</vt:lpstr>
      <vt:lpstr>PRINSIP-PRINSIP PENELITIAN</vt:lpstr>
      <vt:lpstr>PRINSIP-PRINSIP PENELITIAN</vt:lpstr>
      <vt:lpstr>PRINSIP-PRINSIP PENELITIAN</vt:lpstr>
      <vt:lpstr>PRINSIP-PRINSIP PENELITIAN</vt:lpstr>
      <vt:lpstr>PRINSIP-PRINSIP PENELITIAN</vt:lpstr>
      <vt:lpstr>MEMBUAT KEPUTUSAN YANG BERETIKA DALAM RISET </vt:lpstr>
      <vt:lpstr>CONTOH PELANGGARAN ETIKA PENELITIAN</vt:lpstr>
      <vt:lpstr>TINDAKAN YANG TIDAK ETIS TETAPI BUKAN PELANGGARAN</vt:lpstr>
      <vt:lpstr>Etika Penulisan Ilmiah</vt:lpstr>
      <vt:lpstr>PowerPoint Presentation</vt:lpstr>
      <vt:lpstr>Strategi untuk menghindari Plagiarism</vt:lpstr>
      <vt:lpstr>ADA BERAPA Macam plagiarism? </vt:lpstr>
      <vt:lpstr>Plagiarism yang tidak disengaja</vt:lpstr>
      <vt:lpstr>Plagiarism yang disengaja</vt:lpstr>
      <vt:lpstr>BERAPA TIPE PLAGIARISM? </vt:lpstr>
      <vt:lpstr>The Five Types of Plagiarism</vt:lpstr>
      <vt:lpstr>Tipe pertama dari plagiarism</vt:lpstr>
      <vt:lpstr>Tipe ke dua dari plagiarism</vt:lpstr>
      <vt:lpstr>Tipe ke tiga plagiarism</vt:lpstr>
      <vt:lpstr>Tipe ke empat plagiarism</vt:lpstr>
      <vt:lpstr>TIPE KE LIMA PLAGIARISM</vt:lpstr>
      <vt:lpstr>HUKUMAN UNTUK PLAGIARISM</vt:lpstr>
      <vt:lpstr>Cara menghindari Plagiarism </vt:lpstr>
      <vt:lpstr>Penulisan makalah ilmiah</vt:lpstr>
      <vt:lpstr>Urutan dalam menulis makalah ilmiah</vt:lpstr>
      <vt:lpstr>judul</vt:lpstr>
      <vt:lpstr>ABSTRAK</vt:lpstr>
      <vt:lpstr>PENDAHULUAN</vt:lpstr>
      <vt:lpstr>Beberapa Cara menulis pendahuluan</vt:lpstr>
      <vt:lpstr>Beberapa Cara penulisan pendahuluan</vt:lpstr>
      <vt:lpstr>Metoda dan bahan  (methods and materials)</vt:lpstr>
      <vt:lpstr>Termasuk metoda dan bahan :</vt:lpstr>
      <vt:lpstr>hasil</vt:lpstr>
      <vt:lpstr>DELAPAN tips untuk publikasi ilmiah</vt:lpstr>
      <vt:lpstr>LANJUTAN tips untuk publikasi ilmiah</vt:lpstr>
      <vt:lpstr>PowerPoint Presentation</vt:lpstr>
      <vt:lpstr>APA itu PROPOSAL?</vt:lpstr>
      <vt:lpstr>  Masalah umum yang sering dijumpai  dalam  membuat proposal </vt:lpstr>
      <vt:lpstr>Masalah umum yang SERING DIJUMPAI DALAM menulis PROPOSAL </vt:lpstr>
      <vt:lpstr>Bagaimana mempersiapkan proposal</vt:lpstr>
      <vt:lpstr>PARA PIHAK BERKEPENTINGAN (STAKEHOLDERS)</vt:lpstr>
      <vt:lpstr>Pastikan mendapat informasi yang lengkap tentang donor</vt:lpstr>
      <vt:lpstr>Menulis tentang profil Organisasi</vt:lpstr>
      <vt:lpstr>Susunan proposal</vt:lpstr>
      <vt:lpstr>Menulis pokok masalah (Problem Statements)  </vt:lpstr>
      <vt:lpstr>Hubungan akibat-masalah-sebab (Effect&gt;Problem&gt;Cause) </vt:lpstr>
      <vt:lpstr>Cara  menganalisis suatu masalah melalui  analisis akar masalah dan akibat </vt:lpstr>
      <vt:lpstr>SASARAN PROYEK (Project Goal) </vt:lpstr>
      <vt:lpstr>Sasaran proyek</vt:lpstr>
      <vt:lpstr>Example: “Providing housing facilities to earthquake-affected victims” – This cannot be a project goal, but can be a general objective “Reducing the impact of natural disaster over communities belonging to the hilly region” – This can be a project goal, as you are contributing to the problem in addition to other efforts.           Menulis tujuan proyek (Project objectives) </vt:lpstr>
      <vt:lpstr>KIAT (TIPS)</vt:lpstr>
      <vt:lpstr> menulis bab tujuan</vt:lpstr>
      <vt:lpstr>Kata-kata yang tidak tepat uNTuk  dipakai sebagai tujuan proyek</vt:lpstr>
      <vt:lpstr>Strategi dan kegiatan  (Strategies and Activities) </vt:lpstr>
      <vt:lpstr>strategi</vt:lpstr>
      <vt:lpstr>kegiatan</vt:lpstr>
      <vt:lpstr>Menyusun kegiatan</vt:lpstr>
      <vt:lpstr>Indikator kinerja dan risiko &amp; asumsi  (Performance Indicators and Risks &amp; Assumptions) </vt:lpstr>
      <vt:lpstr>indikator</vt:lpstr>
      <vt:lpstr>Risiko dan asumsi</vt:lpstr>
      <vt:lpstr>Hasil (Results) </vt:lpstr>
      <vt:lpstr>Tiga (3) tipe hasil</vt:lpstr>
      <vt:lpstr>Pemantauan dan evaluasi  (Monitoring &amp; Evaluation) </vt:lpstr>
      <vt:lpstr>Pemantauan dan evaluasi  (Monitoring &amp; Evaluation) </vt:lpstr>
      <vt:lpstr>Penganggaran dan penjilidan proposal  (Budget and Proposal Packaging) </vt:lpstr>
      <vt:lpstr>Penjilidan proposal (Proposal Packaging) </vt:lpstr>
      <vt:lpstr>Penjilidan proposal</vt:lpstr>
      <vt:lpstr>PENULISAN LAPORAN </vt:lpstr>
      <vt:lpstr>Apakah laporan itu ?</vt:lpstr>
      <vt:lpstr> susunan laporan (Report structure) </vt:lpstr>
      <vt:lpstr>Halaman Judul </vt:lpstr>
      <vt:lpstr> ucapan terima kasih (Acknowledgments) </vt:lpstr>
      <vt:lpstr>Daftar isi (Table of Contents)</vt:lpstr>
      <vt:lpstr>Ringkasan (Summary )</vt:lpstr>
      <vt:lpstr>teknik yang disarankan menulis laporan</vt:lpstr>
      <vt:lpstr> Daftar grafik,tabel dan gambar   </vt:lpstr>
      <vt:lpstr>Rigkasan eksekutif ( Executive Summary)</vt:lpstr>
      <vt:lpstr>Pendahuluan ( Introduction) </vt:lpstr>
      <vt:lpstr>teknik yang disarankan</vt:lpstr>
      <vt:lpstr>Isi atau badan laporan (The Body)</vt:lpstr>
      <vt:lpstr>teknik yang disarankan</vt:lpstr>
      <vt:lpstr>Kesimpulan (The Conclusion)</vt:lpstr>
      <vt:lpstr> rekomendasi (Recommendations)</vt:lpstr>
      <vt:lpstr>Daftar pustaka (References)</vt:lpstr>
      <vt:lpstr>Lampiran (Appendices)</vt:lpstr>
      <vt:lpstr>Terima kasih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of Character Building</dc:title>
  <dc:creator>Toshiba</dc:creator>
  <cp:lastModifiedBy>SUGAR</cp:lastModifiedBy>
  <cp:revision>262</cp:revision>
  <dcterms:created xsi:type="dcterms:W3CDTF">2006-08-16T00:00:00Z</dcterms:created>
  <dcterms:modified xsi:type="dcterms:W3CDTF">2015-09-08T09:52:09Z</dcterms:modified>
</cp:coreProperties>
</file>