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6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4AD6882-F1CE-4A8B-860E-144182787E70}" type="datetimeFigureOut">
              <a:rPr lang="en-US" smtClean="0"/>
              <a:pPr/>
              <a:t>9/9/2015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DEB55E0-05E0-4E2E-9A44-670E34B2B24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4AD6882-F1CE-4A8B-860E-144182787E70}" type="datetimeFigureOut">
              <a:rPr lang="en-US" smtClean="0"/>
              <a:pPr/>
              <a:t>9/9/2015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EB55E0-05E0-4E2E-9A44-670E34B2B24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4AD6882-F1CE-4A8B-860E-144182787E70}" type="datetimeFigureOut">
              <a:rPr lang="en-US" smtClean="0"/>
              <a:pPr/>
              <a:t>9/9/2015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EB55E0-05E0-4E2E-9A44-670E34B2B24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4AD6882-F1CE-4A8B-860E-144182787E70}" type="datetimeFigureOut">
              <a:rPr lang="en-US" smtClean="0"/>
              <a:pPr/>
              <a:t>9/9/2015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EB55E0-05E0-4E2E-9A44-670E34B2B24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4AD6882-F1CE-4A8B-860E-144182787E70}" type="datetimeFigureOut">
              <a:rPr lang="en-US" smtClean="0"/>
              <a:pPr/>
              <a:t>9/9/2015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EB55E0-05E0-4E2E-9A44-670E34B2B24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4AD6882-F1CE-4A8B-860E-144182787E70}" type="datetimeFigureOut">
              <a:rPr lang="en-US" smtClean="0"/>
              <a:pPr/>
              <a:t>9/9/2015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EB55E0-05E0-4E2E-9A44-670E34B2B24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4AD6882-F1CE-4A8B-860E-144182787E70}" type="datetimeFigureOut">
              <a:rPr lang="en-US" smtClean="0"/>
              <a:pPr/>
              <a:t>9/9/2015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EB55E0-05E0-4E2E-9A44-670E34B2B24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4AD6882-F1CE-4A8B-860E-144182787E70}" type="datetimeFigureOut">
              <a:rPr lang="en-US" smtClean="0"/>
              <a:pPr/>
              <a:t>9/9/2015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EB55E0-05E0-4E2E-9A44-670E34B2B24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AD6882-F1CE-4A8B-860E-144182787E70}" type="datetimeFigureOut">
              <a:rPr lang="en-US" smtClean="0"/>
              <a:pPr/>
              <a:t>9/9/2015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EB55E0-05E0-4E2E-9A44-670E34B2B24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4AD6882-F1CE-4A8B-860E-144182787E70}" type="datetimeFigureOut">
              <a:rPr lang="en-US" smtClean="0"/>
              <a:pPr/>
              <a:t>9/9/2015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EB55E0-05E0-4E2E-9A44-670E34B2B24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4AD6882-F1CE-4A8B-860E-144182787E70}" type="datetimeFigureOut">
              <a:rPr lang="en-US" smtClean="0"/>
              <a:pPr/>
              <a:t>9/9/2015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DEB55E0-05E0-4E2E-9A44-670E34B2B24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4AD6882-F1CE-4A8B-860E-144182787E70}" type="datetimeFigureOut">
              <a:rPr lang="en-US" smtClean="0"/>
              <a:pPr/>
              <a:t>9/9/2015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DEB55E0-05E0-4E2E-9A44-670E34B2B24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mailto:hery_krisnandi@yahoo.co.id"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990600"/>
          </a:xfrm>
        </p:spPr>
        <p:txBody>
          <a:bodyPr>
            <a:normAutofit fontScale="90000"/>
          </a:bodyPr>
          <a:lstStyle/>
          <a:p>
            <a:r>
              <a:rPr lang="en-US" dirty="0"/>
              <a:t/>
            </a:r>
            <a:br>
              <a:rPr lang="en-US" dirty="0"/>
            </a:br>
            <a:r>
              <a:rPr lang="en-US" sz="4400" dirty="0" smtClean="0"/>
              <a:t>CONTOH LAPORAN PERTANGGUNGJAWABAN (LPJ)</a:t>
            </a:r>
            <a:endParaRPr lang="en-US" sz="4400" dirty="0"/>
          </a:p>
        </p:txBody>
      </p:sp>
      <p:sp>
        <p:nvSpPr>
          <p:cNvPr id="3" name="Subtitle 2"/>
          <p:cNvSpPr>
            <a:spLocks noGrp="1"/>
          </p:cNvSpPr>
          <p:nvPr>
            <p:ph type="subTitle" idx="1"/>
          </p:nvPr>
        </p:nvSpPr>
        <p:spPr>
          <a:xfrm>
            <a:off x="1371600" y="1676400"/>
            <a:ext cx="6400800" cy="4495800"/>
          </a:xfrm>
        </p:spPr>
        <p:txBody>
          <a:bodyPr>
            <a:normAutofit fontScale="85000" lnSpcReduction="10000"/>
          </a:bodyPr>
          <a:lstStyle/>
          <a:p>
            <a:pPr algn="l"/>
            <a:endParaRPr lang="en-US" dirty="0" smtClean="0"/>
          </a:p>
          <a:p>
            <a:pPr algn="ctr"/>
            <a:r>
              <a:rPr lang="en-US" dirty="0" smtClean="0"/>
              <a:t>BAB  I</a:t>
            </a:r>
            <a:br>
              <a:rPr lang="en-US" dirty="0" smtClean="0"/>
            </a:br>
            <a:r>
              <a:rPr lang="en-US" dirty="0" smtClean="0"/>
              <a:t>PENDAHULUAN </a:t>
            </a:r>
          </a:p>
          <a:p>
            <a:pPr algn="just"/>
            <a:r>
              <a:rPr lang="en-US" dirty="0" err="1" smtClean="0"/>
              <a:t>Dunia</a:t>
            </a:r>
            <a:r>
              <a:rPr lang="en-US" dirty="0" smtClean="0"/>
              <a:t> </a:t>
            </a:r>
            <a:r>
              <a:rPr lang="en-US" dirty="0" err="1"/>
              <a:t>pendidikan</a:t>
            </a:r>
            <a:r>
              <a:rPr lang="en-US" dirty="0"/>
              <a:t> </a:t>
            </a:r>
            <a:r>
              <a:rPr lang="en-US" dirty="0" err="1"/>
              <a:t>merupakan</a:t>
            </a:r>
            <a:r>
              <a:rPr lang="en-US" dirty="0"/>
              <a:t> </a:t>
            </a:r>
            <a:r>
              <a:rPr lang="en-US" dirty="0" err="1"/>
              <a:t>wadah</a:t>
            </a:r>
            <a:r>
              <a:rPr lang="en-US" dirty="0"/>
              <a:t> </a:t>
            </a:r>
            <a:r>
              <a:rPr lang="en-US" dirty="0" err="1"/>
              <a:t>potensial</a:t>
            </a:r>
            <a:r>
              <a:rPr lang="en-US" dirty="0"/>
              <a:t> yang </a:t>
            </a:r>
            <a:r>
              <a:rPr lang="en-US" dirty="0" err="1"/>
              <a:t>membentuk</a:t>
            </a:r>
            <a:r>
              <a:rPr lang="en-US" dirty="0"/>
              <a:t> </a:t>
            </a:r>
            <a:r>
              <a:rPr lang="en-US" dirty="0" err="1"/>
              <a:t>kesiapan</a:t>
            </a:r>
            <a:r>
              <a:rPr lang="en-US" dirty="0"/>
              <a:t> </a:t>
            </a:r>
            <a:r>
              <a:rPr lang="en-US" dirty="0" err="1"/>
              <a:t>generasi</a:t>
            </a:r>
            <a:r>
              <a:rPr lang="en-US" dirty="0"/>
              <a:t> </a:t>
            </a:r>
            <a:r>
              <a:rPr lang="en-US" dirty="0" err="1"/>
              <a:t>muda</a:t>
            </a:r>
            <a:r>
              <a:rPr lang="en-US" dirty="0"/>
              <a:t> </a:t>
            </a:r>
            <a:r>
              <a:rPr lang="en-US" dirty="0" err="1"/>
              <a:t>dengan</a:t>
            </a:r>
            <a:r>
              <a:rPr lang="en-US" dirty="0"/>
              <a:t> modal </a:t>
            </a:r>
            <a:r>
              <a:rPr lang="en-US" dirty="0" err="1"/>
              <a:t>kompetensi</a:t>
            </a:r>
            <a:r>
              <a:rPr lang="en-US" dirty="0"/>
              <a:t> yang </a:t>
            </a:r>
            <a:r>
              <a:rPr lang="en-US" dirty="0" err="1"/>
              <a:t>berkualitas</a:t>
            </a:r>
            <a:r>
              <a:rPr lang="en-US" dirty="0"/>
              <a:t>. </a:t>
            </a:r>
            <a:r>
              <a:rPr lang="en-US" dirty="0" err="1"/>
              <a:t>Dalam</a:t>
            </a:r>
            <a:r>
              <a:rPr lang="en-US" dirty="0"/>
              <a:t> </a:t>
            </a:r>
            <a:r>
              <a:rPr lang="en-US" dirty="0" err="1"/>
              <a:t>dunia</a:t>
            </a:r>
            <a:r>
              <a:rPr lang="en-US" dirty="0"/>
              <a:t> </a:t>
            </a:r>
            <a:r>
              <a:rPr lang="en-US" dirty="0" err="1"/>
              <a:t>pendidikan</a:t>
            </a:r>
            <a:r>
              <a:rPr lang="en-US" dirty="0"/>
              <a:t>, </a:t>
            </a:r>
            <a:r>
              <a:rPr lang="en-US" dirty="0" err="1"/>
              <a:t>khususnya</a:t>
            </a:r>
            <a:r>
              <a:rPr lang="en-US" dirty="0"/>
              <a:t> </a:t>
            </a:r>
            <a:r>
              <a:rPr lang="en-US" dirty="0" err="1"/>
              <a:t>dunia</a:t>
            </a:r>
            <a:r>
              <a:rPr lang="en-US" dirty="0"/>
              <a:t> </a:t>
            </a:r>
            <a:r>
              <a:rPr lang="en-US" dirty="0" err="1"/>
              <a:t>pendidikan</a:t>
            </a:r>
            <a:r>
              <a:rPr lang="en-US" dirty="0"/>
              <a:t> </a:t>
            </a:r>
            <a:r>
              <a:rPr lang="en-US" dirty="0" err="1"/>
              <a:t>di</a:t>
            </a:r>
            <a:r>
              <a:rPr lang="en-US" dirty="0"/>
              <a:t> </a:t>
            </a:r>
            <a:r>
              <a:rPr lang="en-US" dirty="0" err="1"/>
              <a:t>perguruan</a:t>
            </a:r>
            <a:r>
              <a:rPr lang="en-US" dirty="0"/>
              <a:t> </a:t>
            </a:r>
            <a:r>
              <a:rPr lang="en-US" dirty="0" err="1"/>
              <a:t>tinggi</a:t>
            </a:r>
            <a:r>
              <a:rPr lang="en-US" dirty="0"/>
              <a:t>, </a:t>
            </a:r>
            <a:r>
              <a:rPr lang="en-US" dirty="0" err="1"/>
              <a:t>kunjungan</a:t>
            </a:r>
            <a:r>
              <a:rPr lang="en-US" dirty="0"/>
              <a:t> </a:t>
            </a:r>
            <a:r>
              <a:rPr lang="en-US" dirty="0" err="1"/>
              <a:t>industri</a:t>
            </a:r>
            <a:r>
              <a:rPr lang="en-US" dirty="0"/>
              <a:t> </a:t>
            </a:r>
            <a:r>
              <a:rPr lang="en-US" dirty="0" err="1"/>
              <a:t>dinilai</a:t>
            </a:r>
            <a:r>
              <a:rPr lang="en-US" dirty="0"/>
              <a:t> </a:t>
            </a:r>
            <a:r>
              <a:rPr lang="en-US" dirty="0" err="1"/>
              <a:t>sebagai</a:t>
            </a:r>
            <a:r>
              <a:rPr lang="en-US" dirty="0"/>
              <a:t> </a:t>
            </a:r>
            <a:r>
              <a:rPr lang="en-US" dirty="0" err="1"/>
              <a:t>langkah</a:t>
            </a:r>
            <a:r>
              <a:rPr lang="en-US" dirty="0"/>
              <a:t> </a:t>
            </a:r>
            <a:r>
              <a:rPr lang="en-US" dirty="0" err="1"/>
              <a:t>tepat</a:t>
            </a:r>
            <a:r>
              <a:rPr lang="en-US" dirty="0"/>
              <a:t> </a:t>
            </a:r>
            <a:r>
              <a:rPr lang="en-US" dirty="0" err="1"/>
              <a:t>untuk</a:t>
            </a:r>
            <a:r>
              <a:rPr lang="en-US" dirty="0"/>
              <a:t> </a:t>
            </a:r>
            <a:r>
              <a:rPr lang="en-US" dirty="0" err="1"/>
              <a:t>meningkatkan</a:t>
            </a:r>
            <a:r>
              <a:rPr lang="en-US" dirty="0"/>
              <a:t> </a:t>
            </a:r>
            <a:r>
              <a:rPr lang="en-US" dirty="0" err="1"/>
              <a:t>kualitas</a:t>
            </a:r>
            <a:r>
              <a:rPr lang="en-US" dirty="0"/>
              <a:t> </a:t>
            </a:r>
            <a:r>
              <a:rPr lang="en-US" dirty="0" err="1"/>
              <a:t>pembelajaran</a:t>
            </a:r>
            <a:r>
              <a:rPr lang="en-US" dirty="0"/>
              <a:t> </a:t>
            </a:r>
            <a:r>
              <a:rPr lang="en-US" dirty="0" err="1"/>
              <a:t>dan</a:t>
            </a:r>
            <a:r>
              <a:rPr lang="en-US" dirty="0"/>
              <a:t> </a:t>
            </a:r>
            <a:r>
              <a:rPr lang="en-US" dirty="0" err="1"/>
              <a:t>pemahaman</a:t>
            </a:r>
            <a:r>
              <a:rPr lang="en-US" dirty="0"/>
              <a:t> </a:t>
            </a:r>
            <a:r>
              <a:rPr lang="en-US" dirty="0" err="1"/>
              <a:t>sekaligus</a:t>
            </a:r>
            <a:r>
              <a:rPr lang="en-US" dirty="0"/>
              <a:t> </a:t>
            </a:r>
            <a:r>
              <a:rPr lang="en-US" dirty="0" err="1"/>
              <a:t>praktik</a:t>
            </a:r>
            <a:r>
              <a:rPr lang="en-US" dirty="0"/>
              <a:t> </a:t>
            </a:r>
            <a:r>
              <a:rPr lang="en-US" dirty="0" err="1"/>
              <a:t>nyata</a:t>
            </a:r>
            <a:r>
              <a:rPr lang="en-US" dirty="0"/>
              <a:t> </a:t>
            </a:r>
            <a:r>
              <a:rPr lang="en-US" dirty="0" err="1"/>
              <a:t>sebagai</a:t>
            </a:r>
            <a:r>
              <a:rPr lang="en-US" dirty="0"/>
              <a:t> </a:t>
            </a:r>
            <a:r>
              <a:rPr lang="en-US" dirty="0" err="1"/>
              <a:t>hakikat</a:t>
            </a:r>
            <a:r>
              <a:rPr lang="en-US" dirty="0"/>
              <a:t> </a:t>
            </a:r>
            <a:r>
              <a:rPr lang="en-US" dirty="0" err="1"/>
              <a:t>kompetensi</a:t>
            </a:r>
            <a:r>
              <a:rPr lang="en-US" dirty="0"/>
              <a:t> </a:t>
            </a:r>
            <a:r>
              <a:rPr lang="en-US" dirty="0" err="1"/>
              <a:t>itu</a:t>
            </a:r>
            <a:r>
              <a:rPr lang="en-US" dirty="0"/>
              <a:t> </a:t>
            </a:r>
            <a:r>
              <a:rPr lang="en-US" dirty="0" err="1"/>
              <a:t>sendiri</a:t>
            </a:r>
            <a:r>
              <a:rPr lang="en-US" dirty="0"/>
              <a:t>. Hal </a:t>
            </a:r>
            <a:r>
              <a:rPr lang="en-US" dirty="0" err="1"/>
              <a:t>tersebut</a:t>
            </a:r>
            <a:r>
              <a:rPr lang="en-US" dirty="0"/>
              <a:t> </a:t>
            </a:r>
            <a:r>
              <a:rPr lang="en-US" dirty="0" err="1"/>
              <a:t>dilakukan</a:t>
            </a:r>
            <a:r>
              <a:rPr lang="en-US" dirty="0"/>
              <a:t> </a:t>
            </a:r>
            <a:r>
              <a:rPr lang="en-US" dirty="0" err="1"/>
              <a:t>dengan</a:t>
            </a:r>
            <a:r>
              <a:rPr lang="en-US" dirty="0"/>
              <a:t> </a:t>
            </a:r>
            <a:r>
              <a:rPr lang="en-US" dirty="0" err="1"/>
              <a:t>metode</a:t>
            </a:r>
            <a:r>
              <a:rPr lang="en-US" dirty="0"/>
              <a:t> </a:t>
            </a:r>
            <a:r>
              <a:rPr lang="en-US" dirty="0" err="1"/>
              <a:t>observasi</a:t>
            </a:r>
            <a:r>
              <a:rPr lang="en-US" dirty="0"/>
              <a:t> </a:t>
            </a:r>
            <a:r>
              <a:rPr lang="en-US" dirty="0" err="1"/>
              <a:t>langsung</a:t>
            </a:r>
            <a:r>
              <a:rPr lang="en-US" dirty="0"/>
              <a:t> </a:t>
            </a:r>
            <a:r>
              <a:rPr lang="en-US" dirty="0" err="1"/>
              <a:t>berkaitan</a:t>
            </a:r>
            <a:r>
              <a:rPr lang="en-US" dirty="0"/>
              <a:t> </a:t>
            </a:r>
            <a:r>
              <a:rPr lang="en-US" dirty="0" err="1"/>
              <a:t>dengan</a:t>
            </a:r>
            <a:r>
              <a:rPr lang="en-US" dirty="0"/>
              <a:t> </a:t>
            </a:r>
            <a:r>
              <a:rPr lang="en-US" dirty="0" err="1"/>
              <a:t>teori-teori</a:t>
            </a:r>
            <a:r>
              <a:rPr lang="en-US" dirty="0"/>
              <a:t> yang </a:t>
            </a:r>
            <a:r>
              <a:rPr lang="en-US" dirty="0" err="1"/>
              <a:t>telah</a:t>
            </a:r>
            <a:r>
              <a:rPr lang="en-US" dirty="0"/>
              <a:t> </a:t>
            </a:r>
            <a:r>
              <a:rPr lang="en-US" dirty="0" err="1"/>
              <a:t>dipelajari</a:t>
            </a:r>
            <a:endParaRPr lang="en-US" dirty="0"/>
          </a:p>
        </p:txBody>
      </p:sp>
    </p:spTree>
  </p:cSld>
  <p:clrMapOvr>
    <a:masterClrMapping/>
  </p:clrMapOvr>
  <p:transition spd="slow">
    <p:plu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1828799"/>
          </a:xfrm>
        </p:spPr>
        <p:txBody>
          <a:bodyPr>
            <a:normAutofit fontScale="90000"/>
          </a:bodyPr>
          <a:lstStyle/>
          <a:p>
            <a:r>
              <a:rPr lang="en-US" b="1" dirty="0"/>
              <a:t>BAB VII</a:t>
            </a:r>
            <a:r>
              <a:rPr lang="en-US" dirty="0"/>
              <a:t/>
            </a:r>
            <a:br>
              <a:rPr lang="en-US" dirty="0"/>
            </a:br>
            <a:r>
              <a:rPr lang="en-US" b="1" dirty="0"/>
              <a:t>PELAKSANAAN</a:t>
            </a:r>
            <a:r>
              <a:rPr lang="en-US" dirty="0"/>
              <a:t/>
            </a:r>
            <a:br>
              <a:rPr lang="en-US" dirty="0"/>
            </a:br>
            <a:endParaRPr lang="en-US" dirty="0"/>
          </a:p>
        </p:txBody>
      </p:sp>
      <p:sp>
        <p:nvSpPr>
          <p:cNvPr id="3" name="Subtitle 2"/>
          <p:cNvSpPr>
            <a:spLocks noGrp="1"/>
          </p:cNvSpPr>
          <p:nvPr>
            <p:ph type="subTitle" idx="1"/>
          </p:nvPr>
        </p:nvSpPr>
        <p:spPr>
          <a:xfrm>
            <a:off x="457200" y="2667000"/>
            <a:ext cx="8458200" cy="2971800"/>
          </a:xfrm>
        </p:spPr>
        <p:txBody>
          <a:bodyPr>
            <a:normAutofit/>
          </a:bodyPr>
          <a:lstStyle/>
          <a:p>
            <a:pPr algn="l"/>
            <a:r>
              <a:rPr lang="en-US" dirty="0" err="1"/>
              <a:t>Hari</a:t>
            </a:r>
            <a:r>
              <a:rPr lang="en-US" dirty="0"/>
              <a:t> / </a:t>
            </a:r>
            <a:r>
              <a:rPr lang="en-US" dirty="0" err="1"/>
              <a:t>tanggal</a:t>
            </a:r>
            <a:r>
              <a:rPr lang="en-US" dirty="0"/>
              <a:t>        </a:t>
            </a:r>
            <a:r>
              <a:rPr lang="en-US" dirty="0" smtClean="0"/>
              <a:t>	 : </a:t>
            </a:r>
            <a:r>
              <a:rPr lang="en-US" dirty="0" err="1"/>
              <a:t>Senin</a:t>
            </a:r>
            <a:r>
              <a:rPr lang="en-US" dirty="0"/>
              <a:t>, 20 Mei 2013 </a:t>
            </a:r>
          </a:p>
          <a:p>
            <a:pPr algn="l"/>
            <a:r>
              <a:rPr lang="en-US" dirty="0" err="1" smtClean="0"/>
              <a:t>Tempat</a:t>
            </a:r>
            <a:r>
              <a:rPr lang="en-US" dirty="0" smtClean="0"/>
              <a:t> </a:t>
            </a:r>
            <a:r>
              <a:rPr lang="en-US" dirty="0" err="1" smtClean="0"/>
              <a:t>berkumpul</a:t>
            </a:r>
            <a:r>
              <a:rPr lang="en-US" dirty="0" smtClean="0"/>
              <a:t> : </a:t>
            </a:r>
            <a:r>
              <a:rPr lang="en-US" sz="1900" dirty="0" err="1"/>
              <a:t>Kampus</a:t>
            </a:r>
            <a:r>
              <a:rPr lang="en-US" sz="1900" dirty="0"/>
              <a:t> </a:t>
            </a:r>
            <a:r>
              <a:rPr lang="en-US" sz="1900" dirty="0" smtClean="0"/>
              <a:t> </a:t>
            </a:r>
            <a:r>
              <a:rPr lang="en-US" sz="1900" dirty="0" err="1" smtClean="0"/>
              <a:t>Universitas</a:t>
            </a:r>
            <a:r>
              <a:rPr lang="en-US" sz="1900" dirty="0" smtClean="0"/>
              <a:t> </a:t>
            </a:r>
            <a:r>
              <a:rPr lang="en-US" sz="1900" dirty="0" err="1" smtClean="0"/>
              <a:t>Nasional</a:t>
            </a:r>
            <a:endParaRPr lang="en-US" sz="1900" dirty="0"/>
          </a:p>
          <a:p>
            <a:pPr algn="l"/>
            <a:r>
              <a:rPr lang="en-US" dirty="0"/>
              <a:t>                </a:t>
            </a:r>
            <a:r>
              <a:rPr lang="en-US" dirty="0" smtClean="0"/>
              <a:t>		    </a:t>
            </a:r>
            <a:r>
              <a:rPr lang="en-US" sz="2000" dirty="0"/>
              <a:t>Jl. </a:t>
            </a:r>
            <a:r>
              <a:rPr lang="en-US" sz="2000" dirty="0" err="1" smtClean="0"/>
              <a:t>Sawo</a:t>
            </a:r>
            <a:r>
              <a:rPr lang="en-US" sz="2000" dirty="0" smtClean="0"/>
              <a:t> Manila No.61, </a:t>
            </a:r>
            <a:r>
              <a:rPr lang="en-US" sz="2000" dirty="0" err="1" smtClean="0"/>
              <a:t>Pejaten</a:t>
            </a:r>
            <a:r>
              <a:rPr lang="en-US" sz="2000" dirty="0" smtClean="0"/>
              <a:t> </a:t>
            </a:r>
            <a:r>
              <a:rPr lang="en-US" sz="2000" dirty="0" err="1" smtClean="0"/>
              <a:t>Ps,Minggu</a:t>
            </a:r>
            <a:r>
              <a:rPr lang="en-US" sz="2000" dirty="0" smtClean="0"/>
              <a:t> </a:t>
            </a:r>
            <a:r>
              <a:rPr lang="en-US" sz="2000" dirty="0" err="1" smtClean="0"/>
              <a:t>Jaksel</a:t>
            </a:r>
            <a:endParaRPr lang="en-US" dirty="0"/>
          </a:p>
          <a:p>
            <a:pPr algn="l"/>
            <a:r>
              <a:rPr lang="en-US" dirty="0"/>
              <a:t> </a:t>
            </a:r>
            <a:r>
              <a:rPr lang="en-US" dirty="0" err="1" smtClean="0"/>
              <a:t>Tempat</a:t>
            </a:r>
            <a:r>
              <a:rPr lang="en-US" dirty="0"/>
              <a:t>           </a:t>
            </a:r>
            <a:r>
              <a:rPr lang="en-US" dirty="0" smtClean="0"/>
              <a:t>	</a:t>
            </a:r>
            <a:r>
              <a:rPr lang="en-US" dirty="0"/>
              <a:t> : </a:t>
            </a:r>
            <a:r>
              <a:rPr lang="en-US" b="1" dirty="0"/>
              <a:t>PT. </a:t>
            </a:r>
            <a:r>
              <a:rPr lang="en-US" b="1" dirty="0" err="1"/>
              <a:t>Sido</a:t>
            </a:r>
            <a:r>
              <a:rPr lang="en-US" b="1" dirty="0"/>
              <a:t> </a:t>
            </a:r>
            <a:r>
              <a:rPr lang="en-US" b="1" dirty="0" err="1"/>
              <a:t>Muncul</a:t>
            </a:r>
            <a:r>
              <a:rPr lang="en-US" b="1" dirty="0"/>
              <a:t> </a:t>
            </a:r>
            <a:r>
              <a:rPr lang="en-US" b="1" dirty="0" err="1"/>
              <a:t>Tbk</a:t>
            </a:r>
            <a:r>
              <a:rPr lang="en-US" b="1" dirty="0"/>
              <a:t>.</a:t>
            </a:r>
            <a:endParaRPr lang="en-US" dirty="0"/>
          </a:p>
          <a:p>
            <a:pPr algn="l"/>
            <a:r>
              <a:rPr lang="en-US" b="1" dirty="0"/>
              <a:t>                </a:t>
            </a:r>
            <a:r>
              <a:rPr lang="en-US" b="1" dirty="0" smtClean="0"/>
              <a:t>		   </a:t>
            </a:r>
            <a:r>
              <a:rPr lang="en-US" dirty="0" smtClean="0"/>
              <a:t> </a:t>
            </a:r>
            <a:r>
              <a:rPr lang="en-US" sz="2000" dirty="0"/>
              <a:t>Jl. </a:t>
            </a:r>
            <a:r>
              <a:rPr lang="en-US" sz="2000" dirty="0" err="1"/>
              <a:t>Soekarno</a:t>
            </a:r>
            <a:r>
              <a:rPr lang="en-US" sz="2000" dirty="0"/>
              <a:t> </a:t>
            </a:r>
            <a:r>
              <a:rPr lang="en-US" sz="2000" dirty="0" err="1"/>
              <a:t>Hatta</a:t>
            </a:r>
            <a:r>
              <a:rPr lang="en-US" sz="2000" dirty="0"/>
              <a:t> </a:t>
            </a:r>
            <a:r>
              <a:rPr lang="en-US" sz="2000" dirty="0" smtClean="0"/>
              <a:t>Bandung </a:t>
            </a:r>
            <a:r>
              <a:rPr lang="en-US" sz="2000" dirty="0" err="1" smtClean="0"/>
              <a:t>Jawa</a:t>
            </a:r>
            <a:r>
              <a:rPr lang="en-US" sz="2000" dirty="0" smtClean="0"/>
              <a:t> Barat</a:t>
            </a:r>
            <a:endParaRPr lang="en-US" dirty="0"/>
          </a:p>
        </p:txBody>
      </p:sp>
    </p:spTree>
  </p:cSld>
  <p:clrMapOvr>
    <a:masterClrMapping/>
  </p:clrMapOvr>
  <p:transition spd="slow">
    <p:plu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2438400"/>
          </a:xfrm>
        </p:spPr>
        <p:txBody>
          <a:bodyPr>
            <a:normAutofit fontScale="90000"/>
          </a:bodyPr>
          <a:lstStyle/>
          <a:p>
            <a:r>
              <a:rPr lang="en-US" b="1" dirty="0"/>
              <a:t>BAB VIII</a:t>
            </a:r>
            <a:r>
              <a:rPr lang="en-US" dirty="0"/>
              <a:t/>
            </a:r>
            <a:br>
              <a:rPr lang="en-US" dirty="0"/>
            </a:br>
            <a:r>
              <a:rPr lang="en-US" b="1" dirty="0"/>
              <a:t>REALISASI ACARA</a:t>
            </a:r>
            <a:r>
              <a:rPr lang="en-US" dirty="0"/>
              <a:t/>
            </a:r>
            <a:br>
              <a:rPr lang="en-US" dirty="0"/>
            </a:br>
            <a:r>
              <a:rPr lang="en-US" dirty="0" err="1"/>
              <a:t>Terlampir</a:t>
            </a:r>
            <a:r>
              <a:rPr lang="en-US" dirty="0"/>
              <a:t>(</a:t>
            </a:r>
            <a:r>
              <a:rPr lang="en-US" dirty="0" err="1"/>
              <a:t>lampiran</a:t>
            </a:r>
            <a:r>
              <a:rPr lang="en-US" dirty="0"/>
              <a:t> 1) </a:t>
            </a:r>
            <a:br>
              <a:rPr lang="en-US" dirty="0"/>
            </a:br>
            <a:endParaRPr lang="en-US" dirty="0"/>
          </a:p>
        </p:txBody>
      </p:sp>
      <p:sp>
        <p:nvSpPr>
          <p:cNvPr id="3" name="Subtitle 2"/>
          <p:cNvSpPr>
            <a:spLocks noGrp="1"/>
          </p:cNvSpPr>
          <p:nvPr>
            <p:ph type="subTitle" idx="1"/>
          </p:nvPr>
        </p:nvSpPr>
        <p:spPr>
          <a:xfrm>
            <a:off x="1371600" y="3048000"/>
            <a:ext cx="6400800" cy="2590800"/>
          </a:xfrm>
        </p:spPr>
        <p:txBody>
          <a:bodyPr/>
          <a:lstStyle/>
          <a:p>
            <a:r>
              <a:rPr lang="en-US" b="1" dirty="0"/>
              <a:t>BAB IX</a:t>
            </a:r>
            <a:endParaRPr lang="en-US" dirty="0"/>
          </a:p>
          <a:p>
            <a:r>
              <a:rPr lang="en-US" b="1" dirty="0"/>
              <a:t>SUSUNAN KEPANITIAAN</a:t>
            </a:r>
            <a:endParaRPr lang="en-US" dirty="0"/>
          </a:p>
          <a:p>
            <a:r>
              <a:rPr lang="en-US" dirty="0" err="1"/>
              <a:t>Terlampir</a:t>
            </a:r>
            <a:r>
              <a:rPr lang="en-US" dirty="0"/>
              <a:t> (</a:t>
            </a:r>
            <a:r>
              <a:rPr lang="en-US" dirty="0" err="1"/>
              <a:t>lampiran</a:t>
            </a:r>
            <a:r>
              <a:rPr lang="en-US" dirty="0"/>
              <a:t> 2)</a:t>
            </a:r>
          </a:p>
        </p:txBody>
      </p:sp>
    </p:spTree>
  </p:cSld>
  <p:clrMapOvr>
    <a:masterClrMapping/>
  </p:clrMapOvr>
  <p:transition spd="slow">
    <p:plu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3809999"/>
          </a:xfrm>
        </p:spPr>
        <p:txBody>
          <a:bodyPr>
            <a:normAutofit/>
          </a:bodyPr>
          <a:lstStyle/>
          <a:p>
            <a:r>
              <a:rPr lang="en-US" b="1" dirty="0"/>
              <a:t>BAB X</a:t>
            </a:r>
            <a:r>
              <a:rPr lang="en-US" dirty="0"/>
              <a:t/>
            </a:r>
            <a:br>
              <a:rPr lang="en-US" dirty="0"/>
            </a:br>
            <a:r>
              <a:rPr lang="en-US" b="1" dirty="0"/>
              <a:t>RINCIAN ANGGARAN</a:t>
            </a:r>
            <a:r>
              <a:rPr lang="en-US" dirty="0"/>
              <a:t/>
            </a:r>
            <a:br>
              <a:rPr lang="en-US" dirty="0"/>
            </a:br>
            <a:r>
              <a:rPr lang="en-US" dirty="0" err="1"/>
              <a:t>Terlampir</a:t>
            </a:r>
            <a:r>
              <a:rPr lang="en-US" dirty="0"/>
              <a:t> (</a:t>
            </a:r>
            <a:r>
              <a:rPr lang="en-US" dirty="0" err="1"/>
              <a:t>lampiran</a:t>
            </a:r>
            <a:r>
              <a:rPr lang="en-US" dirty="0"/>
              <a:t> 3) </a:t>
            </a:r>
          </a:p>
        </p:txBody>
      </p:sp>
    </p:spTree>
  </p:cSld>
  <p:clrMapOvr>
    <a:masterClrMapping/>
  </p:clrMapOvr>
  <p:transition spd="slow">
    <p:plu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1219200"/>
          </a:xfrm>
        </p:spPr>
        <p:txBody>
          <a:bodyPr>
            <a:normAutofit fontScale="90000"/>
          </a:bodyPr>
          <a:lstStyle/>
          <a:p>
            <a:r>
              <a:rPr lang="en-US" dirty="0" smtClean="0"/>
              <a:t>BAB XI</a:t>
            </a:r>
            <a:br>
              <a:rPr lang="en-US" dirty="0" smtClean="0"/>
            </a:br>
            <a:r>
              <a:rPr lang="en-US" dirty="0" smtClean="0"/>
              <a:t>PENYELENGGARA</a:t>
            </a:r>
            <a:endParaRPr lang="en-US" dirty="0"/>
          </a:p>
        </p:txBody>
      </p:sp>
      <p:sp>
        <p:nvSpPr>
          <p:cNvPr id="3" name="Subtitle 2"/>
          <p:cNvSpPr>
            <a:spLocks noGrp="1"/>
          </p:cNvSpPr>
          <p:nvPr>
            <p:ph type="subTitle" idx="1"/>
          </p:nvPr>
        </p:nvSpPr>
        <p:spPr>
          <a:xfrm>
            <a:off x="1371600" y="1981200"/>
            <a:ext cx="6400800" cy="4419600"/>
          </a:xfrm>
        </p:spPr>
        <p:txBody>
          <a:bodyPr>
            <a:normAutofit fontScale="77500" lnSpcReduction="20000"/>
          </a:bodyPr>
          <a:lstStyle/>
          <a:p>
            <a:pPr algn="just"/>
            <a:r>
              <a:rPr lang="en-US" dirty="0" err="1"/>
              <a:t>Kegiatan</a:t>
            </a:r>
            <a:r>
              <a:rPr lang="en-US" dirty="0"/>
              <a:t> </a:t>
            </a:r>
            <a:r>
              <a:rPr lang="en-US" dirty="0" err="1"/>
              <a:t>ini</a:t>
            </a:r>
            <a:r>
              <a:rPr lang="en-US" dirty="0"/>
              <a:t> </a:t>
            </a:r>
            <a:r>
              <a:rPr lang="en-US" dirty="0" err="1"/>
              <a:t>diselenggarakan</a:t>
            </a:r>
            <a:r>
              <a:rPr lang="en-US" dirty="0"/>
              <a:t> </a:t>
            </a:r>
            <a:r>
              <a:rPr lang="en-US" dirty="0" err="1"/>
              <a:t>secara</a:t>
            </a:r>
            <a:r>
              <a:rPr lang="en-US" dirty="0"/>
              <a:t> </a:t>
            </a:r>
            <a:r>
              <a:rPr lang="en-US" dirty="0" err="1"/>
              <a:t>langsung</a:t>
            </a:r>
            <a:r>
              <a:rPr lang="en-US" dirty="0"/>
              <a:t> </a:t>
            </a:r>
            <a:r>
              <a:rPr lang="en-US" dirty="0" err="1"/>
              <a:t>oleh</a:t>
            </a:r>
            <a:r>
              <a:rPr lang="en-US" dirty="0"/>
              <a:t> </a:t>
            </a:r>
            <a:r>
              <a:rPr lang="en-US" dirty="0" err="1"/>
              <a:t>Himpunan</a:t>
            </a:r>
            <a:r>
              <a:rPr lang="en-US" dirty="0"/>
              <a:t> </a:t>
            </a:r>
            <a:r>
              <a:rPr lang="en-US" dirty="0" err="1"/>
              <a:t>Mahasiswa</a:t>
            </a:r>
            <a:r>
              <a:rPr lang="en-US" dirty="0"/>
              <a:t> </a:t>
            </a:r>
            <a:r>
              <a:rPr lang="en-US" dirty="0" err="1"/>
              <a:t>Jurusan</a:t>
            </a:r>
            <a:r>
              <a:rPr lang="en-US" dirty="0"/>
              <a:t> </a:t>
            </a:r>
            <a:r>
              <a:rPr lang="en-US" dirty="0" err="1"/>
              <a:t>Manajemen</a:t>
            </a:r>
            <a:r>
              <a:rPr lang="en-US" dirty="0"/>
              <a:t> </a:t>
            </a:r>
            <a:r>
              <a:rPr lang="en-US" dirty="0" err="1"/>
              <a:t>dan</a:t>
            </a:r>
            <a:r>
              <a:rPr lang="en-US" dirty="0"/>
              <a:t> </a:t>
            </a:r>
            <a:r>
              <a:rPr lang="en-US" dirty="0" err="1"/>
              <a:t>Akuntansi</a:t>
            </a:r>
            <a:r>
              <a:rPr lang="en-US" dirty="0"/>
              <a:t> </a:t>
            </a:r>
            <a:r>
              <a:rPr lang="en-US" dirty="0" err="1"/>
              <a:t>Fakultas</a:t>
            </a:r>
            <a:r>
              <a:rPr lang="en-US" dirty="0"/>
              <a:t> </a:t>
            </a:r>
            <a:r>
              <a:rPr lang="en-US" dirty="0" err="1"/>
              <a:t>Ekonomi</a:t>
            </a:r>
            <a:r>
              <a:rPr lang="en-US" dirty="0"/>
              <a:t> </a:t>
            </a:r>
            <a:r>
              <a:rPr lang="en-US" dirty="0" err="1"/>
              <a:t>Universitas</a:t>
            </a:r>
            <a:r>
              <a:rPr lang="en-US" dirty="0"/>
              <a:t> </a:t>
            </a:r>
            <a:r>
              <a:rPr lang="en-US" dirty="0" err="1"/>
              <a:t>Nasional</a:t>
            </a:r>
            <a:r>
              <a:rPr lang="en-US" dirty="0"/>
              <a:t> </a:t>
            </a:r>
            <a:r>
              <a:rPr lang="en-US" dirty="0" err="1"/>
              <a:t>melalui</a:t>
            </a:r>
            <a:r>
              <a:rPr lang="en-US" dirty="0"/>
              <a:t> </a:t>
            </a:r>
            <a:r>
              <a:rPr lang="en-US" dirty="0" err="1"/>
              <a:t>kepanitiaan</a:t>
            </a:r>
            <a:r>
              <a:rPr lang="en-US" dirty="0"/>
              <a:t> (</a:t>
            </a:r>
            <a:r>
              <a:rPr lang="en-US" dirty="0" err="1"/>
              <a:t>terlampir</a:t>
            </a:r>
            <a:r>
              <a:rPr lang="en-US" dirty="0"/>
              <a:t>) yang </a:t>
            </a:r>
            <a:r>
              <a:rPr lang="en-US" dirty="0" err="1"/>
              <a:t>telah</a:t>
            </a:r>
            <a:r>
              <a:rPr lang="en-US" dirty="0"/>
              <a:t> </a:t>
            </a:r>
            <a:r>
              <a:rPr lang="en-US" dirty="0" err="1"/>
              <a:t>dibentuk</a:t>
            </a:r>
            <a:r>
              <a:rPr lang="en-US" dirty="0"/>
              <a:t> </a:t>
            </a:r>
            <a:r>
              <a:rPr lang="en-US" dirty="0" err="1"/>
              <a:t>dan</a:t>
            </a:r>
            <a:r>
              <a:rPr lang="en-US" dirty="0"/>
              <a:t> </a:t>
            </a:r>
            <a:r>
              <a:rPr lang="en-US" dirty="0" err="1"/>
              <a:t>bekerja</a:t>
            </a:r>
            <a:r>
              <a:rPr lang="en-US" dirty="0"/>
              <a:t> </a:t>
            </a:r>
            <a:r>
              <a:rPr lang="en-US" dirty="0" err="1"/>
              <a:t>sama</a:t>
            </a:r>
            <a:r>
              <a:rPr lang="en-US" dirty="0"/>
              <a:t> </a:t>
            </a:r>
            <a:r>
              <a:rPr lang="en-US" dirty="0" err="1"/>
              <a:t>dengan</a:t>
            </a:r>
            <a:r>
              <a:rPr lang="en-US" dirty="0"/>
              <a:t> </a:t>
            </a:r>
            <a:r>
              <a:rPr lang="en-US" dirty="0" err="1"/>
              <a:t>perusahaan</a:t>
            </a:r>
            <a:r>
              <a:rPr lang="en-US" dirty="0"/>
              <a:t> yang </a:t>
            </a:r>
            <a:r>
              <a:rPr lang="en-US" dirty="0" err="1"/>
              <a:t>terkait</a:t>
            </a:r>
            <a:r>
              <a:rPr lang="en-US" dirty="0"/>
              <a:t>, </a:t>
            </a:r>
            <a:r>
              <a:rPr lang="en-US" dirty="0" err="1"/>
              <a:t>yakni</a:t>
            </a:r>
            <a:r>
              <a:rPr lang="en-US" dirty="0"/>
              <a:t> PT. </a:t>
            </a:r>
            <a:r>
              <a:rPr lang="en-US" dirty="0" err="1"/>
              <a:t>Sido</a:t>
            </a:r>
            <a:r>
              <a:rPr lang="en-US" dirty="0"/>
              <a:t> </a:t>
            </a:r>
            <a:r>
              <a:rPr lang="en-US" dirty="0" err="1"/>
              <a:t>Muncul</a:t>
            </a:r>
            <a:r>
              <a:rPr lang="en-US" dirty="0"/>
              <a:t> </a:t>
            </a:r>
            <a:r>
              <a:rPr lang="en-US" dirty="0" err="1"/>
              <a:t>Tbk</a:t>
            </a:r>
            <a:r>
              <a:rPr lang="en-US" dirty="0"/>
              <a:t>. </a:t>
            </a:r>
          </a:p>
          <a:p>
            <a:pPr algn="just"/>
            <a:r>
              <a:rPr lang="en-US" dirty="0" err="1" smtClean="0"/>
              <a:t>Kesekretariatan</a:t>
            </a:r>
            <a:r>
              <a:rPr lang="en-US" dirty="0" smtClean="0"/>
              <a:t> </a:t>
            </a:r>
            <a:r>
              <a:rPr lang="en-US" dirty="0" err="1"/>
              <a:t>Himpunan</a:t>
            </a:r>
            <a:r>
              <a:rPr lang="en-US" dirty="0"/>
              <a:t> </a:t>
            </a:r>
            <a:r>
              <a:rPr lang="en-US" dirty="0" err="1"/>
              <a:t>Mahasiswa</a:t>
            </a:r>
            <a:r>
              <a:rPr lang="en-US" dirty="0"/>
              <a:t> </a:t>
            </a:r>
            <a:r>
              <a:rPr lang="en-US" dirty="0" err="1"/>
              <a:t>Jurusan</a:t>
            </a:r>
            <a:r>
              <a:rPr lang="en-US" dirty="0"/>
              <a:t> </a:t>
            </a:r>
            <a:r>
              <a:rPr lang="en-US" dirty="0" err="1"/>
              <a:t>Manajemen</a:t>
            </a:r>
            <a:r>
              <a:rPr lang="en-US" dirty="0"/>
              <a:t> </a:t>
            </a:r>
            <a:r>
              <a:rPr lang="en-US" dirty="0" err="1"/>
              <a:t>dan</a:t>
            </a:r>
            <a:r>
              <a:rPr lang="en-US" dirty="0"/>
              <a:t> </a:t>
            </a:r>
            <a:r>
              <a:rPr lang="en-US" dirty="0" err="1"/>
              <a:t>Akuntansi</a:t>
            </a:r>
            <a:r>
              <a:rPr lang="en-US" dirty="0"/>
              <a:t> </a:t>
            </a:r>
            <a:r>
              <a:rPr lang="en-US" dirty="0" err="1"/>
              <a:t>Fakultas</a:t>
            </a:r>
            <a:r>
              <a:rPr lang="en-US" dirty="0"/>
              <a:t> </a:t>
            </a:r>
            <a:r>
              <a:rPr lang="en-US" dirty="0" err="1"/>
              <a:t>Ekonomi</a:t>
            </a:r>
            <a:r>
              <a:rPr lang="en-US" dirty="0"/>
              <a:t> </a:t>
            </a:r>
            <a:r>
              <a:rPr lang="en-US" dirty="0" err="1"/>
              <a:t>Universitas</a:t>
            </a:r>
            <a:r>
              <a:rPr lang="en-US" dirty="0"/>
              <a:t> </a:t>
            </a:r>
            <a:r>
              <a:rPr lang="en-US" dirty="0" err="1"/>
              <a:t>Nasional</a:t>
            </a:r>
            <a:r>
              <a:rPr lang="en-US" dirty="0"/>
              <a:t> </a:t>
            </a:r>
            <a:r>
              <a:rPr lang="en-US" dirty="0" err="1"/>
              <a:t>adalah</a:t>
            </a:r>
            <a:r>
              <a:rPr lang="en-US" dirty="0"/>
              <a:t> : </a:t>
            </a:r>
            <a:endParaRPr lang="en-US" dirty="0" smtClean="0"/>
          </a:p>
          <a:p>
            <a:pPr algn="just"/>
            <a:endParaRPr lang="en-US" dirty="0" smtClean="0"/>
          </a:p>
          <a:p>
            <a:pPr algn="just"/>
            <a:r>
              <a:rPr lang="en-US" dirty="0" err="1" smtClean="0"/>
              <a:t>Alamat</a:t>
            </a:r>
            <a:r>
              <a:rPr lang="en-US" dirty="0" smtClean="0"/>
              <a:t> </a:t>
            </a:r>
            <a:r>
              <a:rPr lang="en-US" dirty="0"/>
              <a:t> </a:t>
            </a:r>
            <a:r>
              <a:rPr lang="en-US" dirty="0" smtClean="0"/>
              <a:t>: </a:t>
            </a:r>
            <a:r>
              <a:rPr lang="en-US" dirty="0"/>
              <a:t>Jl. </a:t>
            </a:r>
            <a:r>
              <a:rPr lang="en-US" dirty="0" err="1"/>
              <a:t>Sawo</a:t>
            </a:r>
            <a:r>
              <a:rPr lang="en-US" dirty="0"/>
              <a:t> Manila No.61 </a:t>
            </a:r>
            <a:r>
              <a:rPr lang="en-US" dirty="0" err="1"/>
              <a:t>Pejaten-Pasar</a:t>
            </a:r>
            <a:r>
              <a:rPr lang="en-US" dirty="0"/>
              <a:t> </a:t>
            </a:r>
            <a:r>
              <a:rPr lang="en-US" dirty="0" smtClean="0"/>
              <a:t>		   </a:t>
            </a:r>
            <a:r>
              <a:rPr lang="en-US" dirty="0" err="1" smtClean="0"/>
              <a:t>Minggu</a:t>
            </a:r>
            <a:r>
              <a:rPr lang="en-US" dirty="0" smtClean="0"/>
              <a:t> </a:t>
            </a:r>
            <a:r>
              <a:rPr lang="en-US" dirty="0" err="1"/>
              <a:t>Jaksel</a:t>
            </a:r>
            <a:r>
              <a:rPr lang="en-US" dirty="0"/>
              <a:t> </a:t>
            </a:r>
          </a:p>
          <a:p>
            <a:pPr algn="just"/>
            <a:r>
              <a:rPr lang="en-US" dirty="0" err="1" smtClean="0"/>
              <a:t>Telp</a:t>
            </a:r>
            <a:r>
              <a:rPr lang="en-US" dirty="0"/>
              <a:t>.    </a:t>
            </a:r>
            <a:r>
              <a:rPr lang="en-US" dirty="0" smtClean="0"/>
              <a:t>	</a:t>
            </a:r>
            <a:r>
              <a:rPr lang="en-US" dirty="0"/>
              <a:t> : 01278833307 (</a:t>
            </a:r>
            <a:r>
              <a:rPr lang="en-US" dirty="0" err="1"/>
              <a:t>Herry</a:t>
            </a:r>
            <a:r>
              <a:rPr lang="en-US" dirty="0"/>
              <a:t> </a:t>
            </a:r>
            <a:r>
              <a:rPr lang="en-US" dirty="0" err="1"/>
              <a:t>Krisnandi</a:t>
            </a:r>
            <a:r>
              <a:rPr lang="en-US" dirty="0"/>
              <a:t>) </a:t>
            </a:r>
          </a:p>
          <a:p>
            <a:pPr algn="just"/>
            <a:r>
              <a:rPr lang="en-US" dirty="0"/>
              <a:t>                </a:t>
            </a:r>
            <a:r>
              <a:rPr lang="en-US" dirty="0" smtClean="0"/>
              <a:t>085693839266</a:t>
            </a:r>
            <a:endParaRPr lang="en-US" dirty="0"/>
          </a:p>
          <a:p>
            <a:pPr algn="just"/>
            <a:r>
              <a:rPr lang="en-US" dirty="0"/>
              <a:t> </a:t>
            </a:r>
            <a:r>
              <a:rPr lang="en-US" dirty="0" smtClean="0"/>
              <a:t>e-mail</a:t>
            </a:r>
            <a:r>
              <a:rPr lang="en-US" dirty="0"/>
              <a:t>  </a:t>
            </a:r>
            <a:r>
              <a:rPr lang="en-US" dirty="0" smtClean="0"/>
              <a:t>: </a:t>
            </a:r>
            <a:r>
              <a:rPr lang="en-US" u="sng" dirty="0">
                <a:hlinkClick r:id="rId2"/>
              </a:rPr>
              <a:t>hery_krisnandi@yahoo.co.id</a:t>
            </a:r>
            <a:endParaRPr lang="en-US" dirty="0"/>
          </a:p>
        </p:txBody>
      </p:sp>
    </p:spTree>
  </p:cSld>
  <p:clrMapOvr>
    <a:masterClrMapping/>
  </p:clrMapOvr>
  <p:transition spd="slow">
    <p:plu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1828799"/>
          </a:xfrm>
        </p:spPr>
        <p:txBody>
          <a:bodyPr>
            <a:normAutofit fontScale="90000"/>
          </a:bodyPr>
          <a:lstStyle/>
          <a:p>
            <a:r>
              <a:rPr lang="en-US" dirty="0" smtClean="0"/>
              <a:t>BAB XII</a:t>
            </a:r>
            <a:br>
              <a:rPr lang="en-US" dirty="0" smtClean="0"/>
            </a:br>
            <a:r>
              <a:rPr lang="en-US" dirty="0" smtClean="0"/>
              <a:t>HASIL KEGIATAN</a:t>
            </a:r>
            <a:br>
              <a:rPr lang="en-US" dirty="0" smtClean="0"/>
            </a:br>
            <a:endParaRPr lang="en-US" dirty="0"/>
          </a:p>
        </p:txBody>
      </p:sp>
      <p:sp>
        <p:nvSpPr>
          <p:cNvPr id="3" name="Subtitle 2"/>
          <p:cNvSpPr>
            <a:spLocks noGrp="1"/>
          </p:cNvSpPr>
          <p:nvPr>
            <p:ph type="subTitle" idx="1"/>
          </p:nvPr>
        </p:nvSpPr>
        <p:spPr>
          <a:xfrm>
            <a:off x="1371600" y="2286000"/>
            <a:ext cx="6400800" cy="4191000"/>
          </a:xfrm>
        </p:spPr>
        <p:txBody>
          <a:bodyPr>
            <a:normAutofit/>
          </a:bodyPr>
          <a:lstStyle/>
          <a:p>
            <a:pPr algn="just"/>
            <a:r>
              <a:rPr lang="en-US" dirty="0" err="1"/>
              <a:t>Kegiatan</a:t>
            </a:r>
            <a:r>
              <a:rPr lang="en-US" dirty="0"/>
              <a:t> </a:t>
            </a:r>
            <a:r>
              <a:rPr lang="en-US" dirty="0" err="1"/>
              <a:t>kunjungan</a:t>
            </a:r>
            <a:r>
              <a:rPr lang="en-US" dirty="0"/>
              <a:t> </a:t>
            </a:r>
            <a:r>
              <a:rPr lang="en-US" dirty="0" err="1"/>
              <a:t>berlangsung</a:t>
            </a:r>
            <a:r>
              <a:rPr lang="en-US" dirty="0"/>
              <a:t> </a:t>
            </a:r>
            <a:r>
              <a:rPr lang="en-US" dirty="0" err="1"/>
              <a:t>seharian</a:t>
            </a:r>
            <a:r>
              <a:rPr lang="en-US" dirty="0"/>
              <a:t>, </a:t>
            </a:r>
            <a:r>
              <a:rPr lang="en-US" dirty="0" err="1"/>
              <a:t>termasuk</a:t>
            </a:r>
            <a:r>
              <a:rPr lang="en-US" dirty="0"/>
              <a:t> </a:t>
            </a:r>
            <a:r>
              <a:rPr lang="en-US" dirty="0" err="1"/>
              <a:t>perjalanan</a:t>
            </a:r>
            <a:r>
              <a:rPr lang="en-US" dirty="0"/>
              <a:t> </a:t>
            </a:r>
            <a:r>
              <a:rPr lang="en-US" dirty="0" err="1"/>
              <a:t>berangkat</a:t>
            </a:r>
            <a:r>
              <a:rPr lang="en-US" dirty="0"/>
              <a:t> </a:t>
            </a:r>
            <a:r>
              <a:rPr lang="en-US" dirty="0" err="1"/>
              <a:t>dan</a:t>
            </a:r>
            <a:r>
              <a:rPr lang="en-US" dirty="0"/>
              <a:t> </a:t>
            </a:r>
            <a:r>
              <a:rPr lang="en-US" dirty="0" err="1"/>
              <a:t>pulang</a:t>
            </a:r>
            <a:r>
              <a:rPr lang="en-US" dirty="0"/>
              <a:t> yang </a:t>
            </a:r>
            <a:r>
              <a:rPr lang="en-US" dirty="0" err="1"/>
              <a:t>cukup</a:t>
            </a:r>
            <a:r>
              <a:rPr lang="en-US" dirty="0"/>
              <a:t> </a:t>
            </a:r>
            <a:r>
              <a:rPr lang="en-US" dirty="0" err="1"/>
              <a:t>menyita</a:t>
            </a:r>
            <a:r>
              <a:rPr lang="en-US" dirty="0"/>
              <a:t> </a:t>
            </a:r>
            <a:r>
              <a:rPr lang="en-US" dirty="0" err="1"/>
              <a:t>waktu</a:t>
            </a:r>
            <a:r>
              <a:rPr lang="en-US" dirty="0"/>
              <a:t> </a:t>
            </a:r>
            <a:r>
              <a:rPr lang="en-US" dirty="0" err="1"/>
              <a:t>dengan</a:t>
            </a:r>
            <a:r>
              <a:rPr lang="en-US" dirty="0"/>
              <a:t> </a:t>
            </a:r>
            <a:r>
              <a:rPr lang="en-US" dirty="0" err="1"/>
              <a:t>perbandingan</a:t>
            </a:r>
            <a:r>
              <a:rPr lang="en-US" dirty="0"/>
              <a:t> </a:t>
            </a:r>
            <a:r>
              <a:rPr lang="en-US" dirty="0" err="1"/>
              <a:t>jarak</a:t>
            </a:r>
            <a:r>
              <a:rPr lang="en-US" dirty="0"/>
              <a:t> yang </a:t>
            </a:r>
            <a:r>
              <a:rPr lang="en-US" dirty="0" err="1"/>
              <a:t>ditempuh</a:t>
            </a:r>
            <a:r>
              <a:rPr lang="en-US" dirty="0"/>
              <a:t>. </a:t>
            </a:r>
            <a:r>
              <a:rPr lang="en-US" dirty="0" err="1"/>
              <a:t>Kegiatan</a:t>
            </a:r>
            <a:r>
              <a:rPr lang="en-US" dirty="0"/>
              <a:t> </a:t>
            </a:r>
            <a:r>
              <a:rPr lang="en-US" dirty="0" err="1"/>
              <a:t>tersebut</a:t>
            </a:r>
            <a:r>
              <a:rPr lang="en-US" dirty="0"/>
              <a:t> </a:t>
            </a:r>
            <a:r>
              <a:rPr lang="en-US" dirty="0" err="1"/>
              <a:t>pada</a:t>
            </a:r>
            <a:r>
              <a:rPr lang="en-US" dirty="0"/>
              <a:t> </a:t>
            </a:r>
            <a:r>
              <a:rPr lang="en-US" dirty="0" err="1"/>
              <a:t>dasarnya</a:t>
            </a:r>
            <a:r>
              <a:rPr lang="en-US" dirty="0"/>
              <a:t> </a:t>
            </a:r>
            <a:r>
              <a:rPr lang="en-US" dirty="0" err="1"/>
              <a:t>lancar</a:t>
            </a:r>
            <a:r>
              <a:rPr lang="en-US" dirty="0"/>
              <a:t> </a:t>
            </a:r>
            <a:r>
              <a:rPr lang="en-US" dirty="0" err="1"/>
              <a:t>sesuai</a:t>
            </a:r>
            <a:r>
              <a:rPr lang="en-US" dirty="0"/>
              <a:t> </a:t>
            </a:r>
            <a:r>
              <a:rPr lang="en-US" dirty="0" err="1"/>
              <a:t>rencana</a:t>
            </a:r>
            <a:r>
              <a:rPr lang="en-US" dirty="0"/>
              <a:t>, </a:t>
            </a:r>
            <a:r>
              <a:rPr lang="en-US" dirty="0" err="1"/>
              <a:t>tetapi</a:t>
            </a:r>
            <a:r>
              <a:rPr lang="en-US" dirty="0"/>
              <a:t> </a:t>
            </a:r>
            <a:r>
              <a:rPr lang="en-US" dirty="0" err="1"/>
              <a:t>terdapat</a:t>
            </a:r>
            <a:r>
              <a:rPr lang="en-US" dirty="0"/>
              <a:t> </a:t>
            </a:r>
            <a:r>
              <a:rPr lang="en-US" dirty="0" err="1"/>
              <a:t>sedikit</a:t>
            </a:r>
            <a:r>
              <a:rPr lang="en-US" dirty="0"/>
              <a:t> </a:t>
            </a:r>
            <a:r>
              <a:rPr lang="en-US" dirty="0" err="1"/>
              <a:t>perubahan</a:t>
            </a:r>
            <a:r>
              <a:rPr lang="en-US" dirty="0"/>
              <a:t> </a:t>
            </a:r>
            <a:r>
              <a:rPr lang="en-US" dirty="0" err="1"/>
              <a:t>dengan</a:t>
            </a:r>
            <a:r>
              <a:rPr lang="en-US" dirty="0"/>
              <a:t> </a:t>
            </a:r>
            <a:r>
              <a:rPr lang="en-US" dirty="0" err="1"/>
              <a:t>mempertimbangkan</a:t>
            </a:r>
            <a:r>
              <a:rPr lang="en-US" dirty="0"/>
              <a:t> </a:t>
            </a:r>
            <a:r>
              <a:rPr lang="en-US" dirty="0" err="1"/>
              <a:t>kondisi</a:t>
            </a:r>
            <a:r>
              <a:rPr lang="en-US" dirty="0"/>
              <a:t> yang </a:t>
            </a:r>
            <a:r>
              <a:rPr lang="en-US" dirty="0" err="1"/>
              <a:t>ada</a:t>
            </a:r>
            <a:r>
              <a:rPr lang="en-US" dirty="0"/>
              <a:t>.</a:t>
            </a:r>
          </a:p>
        </p:txBody>
      </p:sp>
    </p:spTree>
  </p:cSld>
  <p:clrMapOvr>
    <a:masterClrMapping/>
  </p:clrMapOvr>
  <p:transition spd="slow">
    <p:plus/>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ormAutofit/>
          </a:bodyPr>
          <a:lstStyle/>
          <a:p>
            <a:r>
              <a:rPr lang="en-US" sz="2700" dirty="0" err="1"/>
              <a:t>Keterlambatan</a:t>
            </a:r>
            <a:r>
              <a:rPr lang="en-US" sz="2700" dirty="0"/>
              <a:t> </a:t>
            </a:r>
            <a:r>
              <a:rPr lang="en-US" sz="2700" dirty="0" err="1"/>
              <a:t>peserta</a:t>
            </a:r>
            <a:r>
              <a:rPr lang="en-US" sz="2700" dirty="0"/>
              <a:t> </a:t>
            </a:r>
            <a:r>
              <a:rPr lang="en-US" sz="2700" dirty="0" err="1"/>
              <a:t>kunjungan</a:t>
            </a:r>
            <a:r>
              <a:rPr lang="en-US" sz="2700" dirty="0"/>
              <a:t> </a:t>
            </a:r>
            <a:r>
              <a:rPr lang="en-US" sz="2700" dirty="0" err="1"/>
              <a:t>berakibat</a:t>
            </a:r>
            <a:r>
              <a:rPr lang="en-US" sz="2700" dirty="0"/>
              <a:t> </a:t>
            </a:r>
            <a:r>
              <a:rPr lang="en-US" sz="2700" dirty="0" err="1"/>
              <a:t>pada</a:t>
            </a:r>
            <a:r>
              <a:rPr lang="en-US" sz="2700" dirty="0"/>
              <a:t> </a:t>
            </a:r>
            <a:r>
              <a:rPr lang="en-US" sz="2700" dirty="0" err="1"/>
              <a:t>perubahan</a:t>
            </a:r>
            <a:r>
              <a:rPr lang="en-US" sz="2700" dirty="0"/>
              <a:t> </a:t>
            </a:r>
            <a:r>
              <a:rPr lang="en-US" sz="2700" dirty="0" err="1"/>
              <a:t>jadwal</a:t>
            </a:r>
            <a:r>
              <a:rPr lang="en-US" sz="2700" dirty="0"/>
              <a:t>. </a:t>
            </a:r>
            <a:r>
              <a:rPr lang="en-US" sz="2700" dirty="0" err="1"/>
              <a:t>Pemberangkatan</a:t>
            </a:r>
            <a:r>
              <a:rPr lang="en-US" sz="2700" dirty="0"/>
              <a:t> </a:t>
            </a:r>
            <a:r>
              <a:rPr lang="en-US" sz="2700" dirty="0" err="1"/>
              <a:t>tertunda</a:t>
            </a:r>
            <a:r>
              <a:rPr lang="en-US" sz="2700" dirty="0"/>
              <a:t> </a:t>
            </a:r>
            <a:r>
              <a:rPr lang="en-US" sz="2700" dirty="0" err="1"/>
              <a:t>untuk</a:t>
            </a:r>
            <a:r>
              <a:rPr lang="en-US" sz="2700" dirty="0"/>
              <a:t> </a:t>
            </a:r>
            <a:r>
              <a:rPr lang="en-US" sz="2700" dirty="0" err="1"/>
              <a:t>menunggu</a:t>
            </a:r>
            <a:r>
              <a:rPr lang="en-US" sz="2700" dirty="0"/>
              <a:t> </a:t>
            </a:r>
            <a:r>
              <a:rPr lang="en-US" sz="2700" dirty="0" err="1"/>
              <a:t>panitia</a:t>
            </a:r>
            <a:r>
              <a:rPr lang="en-US" sz="2700" dirty="0"/>
              <a:t>. </a:t>
            </a:r>
            <a:r>
              <a:rPr lang="en-US" sz="2700" dirty="0" err="1"/>
              <a:t>Keputusan</a:t>
            </a:r>
            <a:r>
              <a:rPr lang="en-US" sz="2700" dirty="0"/>
              <a:t> </a:t>
            </a:r>
            <a:r>
              <a:rPr lang="en-US" sz="2700" dirty="0" err="1"/>
              <a:t>tersebut</a:t>
            </a:r>
            <a:r>
              <a:rPr lang="en-US" sz="2700" dirty="0"/>
              <a:t> </a:t>
            </a:r>
            <a:r>
              <a:rPr lang="en-US" sz="2700" dirty="0" err="1"/>
              <a:t>berakibat</a:t>
            </a:r>
            <a:r>
              <a:rPr lang="en-US" sz="2700" dirty="0"/>
              <a:t> </a:t>
            </a:r>
            <a:r>
              <a:rPr lang="en-US" sz="2700" dirty="0" err="1"/>
              <a:t>pada</a:t>
            </a:r>
            <a:r>
              <a:rPr lang="en-US" sz="2700" dirty="0"/>
              <a:t> </a:t>
            </a:r>
            <a:r>
              <a:rPr lang="en-US" sz="2700" dirty="0" err="1"/>
              <a:t>berubahnya</a:t>
            </a:r>
            <a:r>
              <a:rPr lang="en-US" sz="2700" dirty="0"/>
              <a:t> </a:t>
            </a:r>
            <a:r>
              <a:rPr lang="en-US" sz="2700" dirty="0" err="1"/>
              <a:t>rencana</a:t>
            </a:r>
            <a:r>
              <a:rPr lang="en-US" sz="2700" dirty="0"/>
              <a:t> </a:t>
            </a:r>
            <a:r>
              <a:rPr lang="en-US" sz="2700" dirty="0" err="1"/>
              <a:t>awal</a:t>
            </a:r>
            <a:r>
              <a:rPr lang="en-US" sz="2700" dirty="0"/>
              <a:t>. </a:t>
            </a:r>
            <a:r>
              <a:rPr lang="en-US" sz="2700" dirty="0" err="1"/>
              <a:t>Termasuk</a:t>
            </a:r>
            <a:r>
              <a:rPr lang="en-US" sz="2700" dirty="0"/>
              <a:t> </a:t>
            </a:r>
            <a:r>
              <a:rPr lang="en-US" sz="2700" dirty="0" err="1"/>
              <a:t>keterlambatan</a:t>
            </a:r>
            <a:r>
              <a:rPr lang="en-US" sz="2700" dirty="0"/>
              <a:t> </a:t>
            </a:r>
            <a:r>
              <a:rPr lang="en-US" sz="2700" dirty="0" err="1"/>
              <a:t>sampai</a:t>
            </a:r>
            <a:r>
              <a:rPr lang="en-US" sz="2700" dirty="0"/>
              <a:t> </a:t>
            </a:r>
            <a:r>
              <a:rPr lang="en-US" sz="2700" dirty="0" err="1"/>
              <a:t>di</a:t>
            </a:r>
            <a:r>
              <a:rPr lang="en-US" sz="2700" dirty="0"/>
              <a:t> </a:t>
            </a:r>
            <a:r>
              <a:rPr lang="en-US" sz="2700" dirty="0" err="1"/>
              <a:t>tujuan</a:t>
            </a:r>
            <a:r>
              <a:rPr lang="en-US" sz="2700" dirty="0"/>
              <a:t>. </a:t>
            </a:r>
            <a:r>
              <a:rPr lang="en-US" sz="2700" dirty="0" err="1"/>
              <a:t>Selain</a:t>
            </a:r>
            <a:r>
              <a:rPr lang="en-US" sz="2700" dirty="0"/>
              <a:t> </a:t>
            </a:r>
            <a:r>
              <a:rPr lang="en-US" sz="2700" dirty="0" err="1"/>
              <a:t>itu</a:t>
            </a:r>
            <a:r>
              <a:rPr lang="en-US" sz="2700" dirty="0"/>
              <a:t>, </a:t>
            </a:r>
            <a:r>
              <a:rPr lang="en-US" sz="2700" dirty="0" err="1"/>
              <a:t>terdapat</a:t>
            </a:r>
            <a:r>
              <a:rPr lang="en-US" sz="2700" dirty="0"/>
              <a:t> </a:t>
            </a:r>
            <a:r>
              <a:rPr lang="en-US" sz="2700" dirty="0" err="1"/>
              <a:t>perubahan</a:t>
            </a:r>
            <a:r>
              <a:rPr lang="en-US" sz="2700" dirty="0"/>
              <a:t> </a:t>
            </a:r>
            <a:r>
              <a:rPr lang="en-US" sz="2700" dirty="0" err="1"/>
              <a:t>rencana</a:t>
            </a:r>
            <a:r>
              <a:rPr lang="en-US" sz="2700" dirty="0"/>
              <a:t> </a:t>
            </a:r>
            <a:r>
              <a:rPr lang="en-US" sz="2700" dirty="0" err="1"/>
              <a:t>awal</a:t>
            </a:r>
            <a:r>
              <a:rPr lang="en-US" sz="2700" dirty="0"/>
              <a:t>, </a:t>
            </a:r>
            <a:r>
              <a:rPr lang="en-US" sz="2700" dirty="0" err="1"/>
              <a:t>yaitu</a:t>
            </a:r>
            <a:r>
              <a:rPr lang="en-US" sz="2700" dirty="0"/>
              <a:t> </a:t>
            </a:r>
            <a:r>
              <a:rPr lang="en-US" sz="2700" dirty="0" err="1"/>
              <a:t>berkunjung</a:t>
            </a:r>
            <a:r>
              <a:rPr lang="en-US" sz="2700" dirty="0"/>
              <a:t> </a:t>
            </a:r>
            <a:r>
              <a:rPr lang="en-US" sz="2700" dirty="0" err="1"/>
              <a:t>ke</a:t>
            </a:r>
            <a:r>
              <a:rPr lang="en-US" sz="2700" dirty="0"/>
              <a:t> </a:t>
            </a:r>
            <a:r>
              <a:rPr lang="en-US" sz="2700" dirty="0" err="1"/>
              <a:t>salah</a:t>
            </a:r>
            <a:r>
              <a:rPr lang="en-US" sz="2700" dirty="0"/>
              <a:t> </a:t>
            </a:r>
            <a:r>
              <a:rPr lang="en-US" sz="2700" dirty="0" err="1"/>
              <a:t>satu</a:t>
            </a:r>
            <a:r>
              <a:rPr lang="en-US" sz="2700" dirty="0"/>
              <a:t> </a:t>
            </a:r>
            <a:r>
              <a:rPr lang="en-US" sz="2700" dirty="0" err="1"/>
              <a:t>pusat</a:t>
            </a:r>
            <a:r>
              <a:rPr lang="en-US" sz="2700" dirty="0"/>
              <a:t> </a:t>
            </a:r>
            <a:r>
              <a:rPr lang="en-US" sz="2700" dirty="0" err="1"/>
              <a:t>kota</a:t>
            </a:r>
            <a:r>
              <a:rPr lang="en-US" sz="2700" dirty="0"/>
              <a:t> </a:t>
            </a:r>
            <a:r>
              <a:rPr lang="en-US" sz="2700" dirty="0" smtClean="0"/>
              <a:t>Bandung </a:t>
            </a:r>
            <a:r>
              <a:rPr lang="en-US" sz="2700" dirty="0"/>
              <a:t>yang </a:t>
            </a:r>
            <a:r>
              <a:rPr lang="en-US" sz="2700" dirty="0" err="1"/>
              <a:t>harus</a:t>
            </a:r>
            <a:r>
              <a:rPr lang="en-US" sz="2700" dirty="0"/>
              <a:t> </a:t>
            </a:r>
            <a:r>
              <a:rPr lang="en-US" sz="2700" dirty="0" err="1"/>
              <a:t>dibatalkan</a:t>
            </a:r>
            <a:r>
              <a:rPr lang="en-US" sz="2700" dirty="0"/>
              <a:t> </a:t>
            </a:r>
            <a:r>
              <a:rPr lang="en-US" sz="2700" dirty="0" err="1"/>
              <a:t>mengingat</a:t>
            </a:r>
            <a:r>
              <a:rPr lang="en-US" sz="2700" dirty="0"/>
              <a:t> </a:t>
            </a:r>
            <a:r>
              <a:rPr lang="en-US" sz="2700" dirty="0" err="1"/>
              <a:t>adanya</a:t>
            </a:r>
            <a:r>
              <a:rPr lang="en-US" sz="2700" dirty="0"/>
              <a:t> </a:t>
            </a:r>
            <a:r>
              <a:rPr lang="en-US" sz="2700" dirty="0" err="1"/>
              <a:t>beberapa</a:t>
            </a:r>
            <a:r>
              <a:rPr lang="en-US" sz="2700" dirty="0"/>
              <a:t> </a:t>
            </a:r>
            <a:r>
              <a:rPr lang="en-US" sz="2700" dirty="0" err="1"/>
              <a:t>halangan</a:t>
            </a:r>
            <a:r>
              <a:rPr lang="en-US" sz="2700" dirty="0"/>
              <a:t> </a:t>
            </a:r>
            <a:r>
              <a:rPr lang="en-US" sz="2700" dirty="0" err="1"/>
              <a:t>dan</a:t>
            </a:r>
            <a:r>
              <a:rPr lang="en-US" sz="2700" dirty="0"/>
              <a:t> </a:t>
            </a:r>
            <a:r>
              <a:rPr lang="en-US" sz="2700" dirty="0" err="1"/>
              <a:t>pertimbangan</a:t>
            </a:r>
            <a:r>
              <a:rPr lang="en-US" sz="2700" dirty="0"/>
              <a:t> yang </a:t>
            </a:r>
            <a:r>
              <a:rPr lang="en-US" sz="2700" dirty="0" err="1"/>
              <a:t>muncul</a:t>
            </a:r>
            <a:r>
              <a:rPr lang="en-US" sz="2700" dirty="0"/>
              <a:t>. </a:t>
            </a:r>
            <a:r>
              <a:rPr lang="en-US" sz="2700" dirty="0" err="1"/>
              <a:t>Halangan</a:t>
            </a:r>
            <a:r>
              <a:rPr lang="en-US" sz="2700" dirty="0"/>
              <a:t> yang </a:t>
            </a:r>
            <a:r>
              <a:rPr lang="en-US" sz="2700" dirty="0" err="1"/>
              <a:t>ada</a:t>
            </a:r>
            <a:r>
              <a:rPr lang="en-US" sz="2700" dirty="0"/>
              <a:t> </a:t>
            </a:r>
            <a:r>
              <a:rPr lang="en-US" sz="2700" dirty="0" err="1"/>
              <a:t>adalah</a:t>
            </a:r>
            <a:r>
              <a:rPr lang="en-US" sz="2700" dirty="0"/>
              <a:t> </a:t>
            </a:r>
            <a:r>
              <a:rPr lang="en-US" sz="2700" dirty="0" err="1"/>
              <a:t>waktu</a:t>
            </a:r>
            <a:r>
              <a:rPr lang="en-US" sz="2700" dirty="0"/>
              <a:t> yang </a:t>
            </a:r>
            <a:r>
              <a:rPr lang="en-US" sz="2700" dirty="0" err="1"/>
              <a:t>tidak</a:t>
            </a:r>
            <a:r>
              <a:rPr lang="en-US" sz="2700" dirty="0"/>
              <a:t> </a:t>
            </a:r>
            <a:r>
              <a:rPr lang="en-US" sz="2700" dirty="0" err="1"/>
              <a:t>memungkinkan</a:t>
            </a:r>
            <a:r>
              <a:rPr lang="en-US" sz="2700" dirty="0"/>
              <a:t> </a:t>
            </a:r>
            <a:r>
              <a:rPr lang="en-US" sz="2700" dirty="0" err="1"/>
              <a:t>ditambah</a:t>
            </a:r>
            <a:r>
              <a:rPr lang="en-US" sz="2700" dirty="0"/>
              <a:t> </a:t>
            </a:r>
            <a:r>
              <a:rPr lang="en-US" sz="2700" dirty="0" err="1"/>
              <a:t>dengan</a:t>
            </a:r>
            <a:r>
              <a:rPr lang="en-US" sz="2700" dirty="0"/>
              <a:t> </a:t>
            </a:r>
            <a:r>
              <a:rPr lang="en-US" sz="2700" dirty="0" err="1"/>
              <a:t>tidak</a:t>
            </a:r>
            <a:r>
              <a:rPr lang="en-US" sz="2700" dirty="0"/>
              <a:t> </a:t>
            </a:r>
            <a:r>
              <a:rPr lang="en-US" sz="2700" dirty="0" err="1"/>
              <a:t>mendapatkannya</a:t>
            </a:r>
            <a:r>
              <a:rPr lang="en-US" sz="2700" dirty="0"/>
              <a:t> </a:t>
            </a:r>
            <a:r>
              <a:rPr lang="en-US" sz="2700" dirty="0" err="1"/>
              <a:t>pemberhentian</a:t>
            </a:r>
            <a:r>
              <a:rPr lang="en-US" sz="2700" dirty="0"/>
              <a:t> bus yang </a:t>
            </a:r>
            <a:r>
              <a:rPr lang="en-US" sz="2700" dirty="0" err="1"/>
              <a:t>seharusnya</a:t>
            </a:r>
            <a:r>
              <a:rPr lang="en-US" sz="2700" dirty="0"/>
              <a:t>, yang </a:t>
            </a:r>
            <a:r>
              <a:rPr lang="en-US" sz="2700" dirty="0" err="1"/>
              <a:t>berakibat</a:t>
            </a:r>
            <a:r>
              <a:rPr lang="en-US" sz="2700" dirty="0"/>
              <a:t> </a:t>
            </a:r>
            <a:r>
              <a:rPr lang="en-US" sz="2700" dirty="0" err="1"/>
              <a:t>salah</a:t>
            </a:r>
            <a:r>
              <a:rPr lang="en-US" sz="2700" dirty="0"/>
              <a:t> </a:t>
            </a:r>
            <a:r>
              <a:rPr lang="en-US" sz="2700" dirty="0" err="1"/>
              <a:t>satu</a:t>
            </a:r>
            <a:r>
              <a:rPr lang="en-US" sz="2700" dirty="0"/>
              <a:t> </a:t>
            </a:r>
            <a:r>
              <a:rPr lang="en-US" sz="2700" dirty="0" err="1"/>
              <a:t>rencana</a:t>
            </a:r>
            <a:r>
              <a:rPr lang="en-US" sz="2700" dirty="0"/>
              <a:t> </a:t>
            </a:r>
            <a:r>
              <a:rPr lang="en-US" sz="2700" dirty="0" err="1"/>
              <a:t>sesuai</a:t>
            </a:r>
            <a:r>
              <a:rPr lang="en-US" sz="2700" dirty="0"/>
              <a:t> yang </a:t>
            </a:r>
            <a:r>
              <a:rPr lang="en-US" sz="2700" dirty="0" err="1"/>
              <a:t>dibuat</a:t>
            </a:r>
            <a:r>
              <a:rPr lang="en-US" sz="2700" dirty="0"/>
              <a:t> </a:t>
            </a:r>
            <a:r>
              <a:rPr lang="en-US" sz="2700" dirty="0" err="1"/>
              <a:t>harus</a:t>
            </a:r>
            <a:r>
              <a:rPr lang="en-US" sz="2700" dirty="0"/>
              <a:t> </a:t>
            </a:r>
            <a:r>
              <a:rPr lang="en-US" sz="2700" dirty="0" err="1"/>
              <a:t>dihilangkan</a:t>
            </a:r>
            <a:r>
              <a:rPr lang="en-US" sz="2700" dirty="0"/>
              <a:t>. </a:t>
            </a:r>
            <a:r>
              <a:rPr lang="en-US" dirty="0"/>
              <a:t/>
            </a:r>
            <a:br>
              <a:rPr lang="en-US" dirty="0"/>
            </a:br>
            <a:endParaRPr lang="en-US" dirty="0"/>
          </a:p>
        </p:txBody>
      </p:sp>
    </p:spTree>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92762"/>
          </a:xfrm>
        </p:spPr>
        <p:txBody>
          <a:bodyPr>
            <a:noAutofit/>
          </a:bodyPr>
          <a:lstStyle/>
          <a:p>
            <a:pPr algn="just"/>
            <a:r>
              <a:rPr lang="en-US" sz="2000" dirty="0"/>
              <a:t>Di </a:t>
            </a:r>
            <a:r>
              <a:rPr lang="en-US" sz="2000" dirty="0" err="1"/>
              <a:t>tempat</a:t>
            </a:r>
            <a:r>
              <a:rPr lang="en-US" sz="2000" dirty="0"/>
              <a:t> </a:t>
            </a:r>
            <a:r>
              <a:rPr lang="en-US" sz="2000" dirty="0" err="1"/>
              <a:t>tujuan</a:t>
            </a:r>
            <a:r>
              <a:rPr lang="en-US" sz="2000" dirty="0"/>
              <a:t>, </a:t>
            </a:r>
            <a:r>
              <a:rPr lang="en-US" sz="2000" dirty="0" err="1"/>
              <a:t>peserta</a:t>
            </a:r>
            <a:r>
              <a:rPr lang="en-US" sz="2000" dirty="0"/>
              <a:t> </a:t>
            </a:r>
            <a:r>
              <a:rPr lang="en-US" sz="2000" dirty="0" err="1"/>
              <a:t>mempunyai</a:t>
            </a:r>
            <a:r>
              <a:rPr lang="en-US" sz="2000" dirty="0"/>
              <a:t> </a:t>
            </a:r>
            <a:r>
              <a:rPr lang="en-US" sz="2000" dirty="0" err="1"/>
              <a:t>tugas</a:t>
            </a:r>
            <a:r>
              <a:rPr lang="en-US" sz="2000" dirty="0"/>
              <a:t> </a:t>
            </a:r>
            <a:r>
              <a:rPr lang="en-US" sz="2000" dirty="0" err="1"/>
              <a:t>untuk</a:t>
            </a:r>
            <a:r>
              <a:rPr lang="en-US" sz="2000" dirty="0"/>
              <a:t> </a:t>
            </a:r>
            <a:r>
              <a:rPr lang="en-US" sz="2000" dirty="0" err="1"/>
              <a:t>memperoleh</a:t>
            </a:r>
            <a:r>
              <a:rPr lang="en-US" sz="2000" dirty="0"/>
              <a:t> </a:t>
            </a:r>
            <a:r>
              <a:rPr lang="en-US" sz="2000" dirty="0" err="1"/>
              <a:t>sebanyak</a:t>
            </a:r>
            <a:r>
              <a:rPr lang="en-US" sz="2000" dirty="0"/>
              <a:t> </a:t>
            </a:r>
            <a:r>
              <a:rPr lang="en-US" sz="2000" dirty="0" err="1"/>
              <a:t>mungkin</a:t>
            </a:r>
            <a:r>
              <a:rPr lang="en-US" sz="2000" dirty="0"/>
              <a:t> </a:t>
            </a:r>
            <a:r>
              <a:rPr lang="en-US" sz="2000" dirty="0" err="1"/>
              <a:t>informasi</a:t>
            </a:r>
            <a:r>
              <a:rPr lang="en-US" sz="2000" dirty="0"/>
              <a:t> </a:t>
            </a:r>
            <a:r>
              <a:rPr lang="en-US" sz="2000" dirty="0" err="1"/>
              <a:t>terkait</a:t>
            </a:r>
            <a:r>
              <a:rPr lang="en-US" sz="2000" dirty="0"/>
              <a:t> </a:t>
            </a:r>
            <a:r>
              <a:rPr lang="en-US" sz="2000" dirty="0" err="1"/>
              <a:t>produksi</a:t>
            </a:r>
            <a:r>
              <a:rPr lang="en-US" sz="2000" dirty="0"/>
              <a:t> </a:t>
            </a:r>
            <a:r>
              <a:rPr lang="en-US" sz="2000" dirty="0" err="1"/>
              <a:t>di</a:t>
            </a:r>
            <a:r>
              <a:rPr lang="en-US" sz="2000" dirty="0"/>
              <a:t> </a:t>
            </a:r>
            <a:r>
              <a:rPr lang="en-US" sz="2000" dirty="0" err="1"/>
              <a:t>perusahaan</a:t>
            </a:r>
            <a:r>
              <a:rPr lang="en-US" sz="2000" dirty="0"/>
              <a:t> PT </a:t>
            </a:r>
            <a:r>
              <a:rPr lang="en-US" sz="2000" dirty="0" err="1"/>
              <a:t>Sidomuncul</a:t>
            </a:r>
            <a:r>
              <a:rPr lang="en-US" sz="2000" dirty="0"/>
              <a:t> </a:t>
            </a:r>
            <a:r>
              <a:rPr lang="en-US" sz="2000" dirty="0" err="1"/>
              <a:t>tbk</a:t>
            </a:r>
            <a:r>
              <a:rPr lang="en-US" sz="2000" dirty="0"/>
              <a:t>. Di </a:t>
            </a:r>
            <a:r>
              <a:rPr lang="en-US" sz="2000" dirty="0" err="1"/>
              <a:t>mulai</a:t>
            </a:r>
            <a:r>
              <a:rPr lang="en-US" sz="2000" dirty="0"/>
              <a:t> </a:t>
            </a:r>
            <a:r>
              <a:rPr lang="en-US" sz="2000" dirty="0" err="1"/>
              <a:t>dari</a:t>
            </a:r>
            <a:r>
              <a:rPr lang="en-US" sz="2000" dirty="0"/>
              <a:t> </a:t>
            </a:r>
            <a:r>
              <a:rPr lang="en-US" sz="2000" dirty="0" err="1"/>
              <a:t>pengenalan</a:t>
            </a:r>
            <a:r>
              <a:rPr lang="en-US" sz="2000" dirty="0"/>
              <a:t> </a:t>
            </a:r>
            <a:r>
              <a:rPr lang="en-US" sz="2000" dirty="0" err="1"/>
              <a:t>bahan</a:t>
            </a:r>
            <a:r>
              <a:rPr lang="en-US" sz="2000" dirty="0"/>
              <a:t> </a:t>
            </a:r>
            <a:r>
              <a:rPr lang="en-US" sz="2000" dirty="0" err="1"/>
              <a:t>baku</a:t>
            </a:r>
            <a:r>
              <a:rPr lang="en-US" sz="2000" dirty="0"/>
              <a:t> yang </a:t>
            </a:r>
            <a:r>
              <a:rPr lang="en-US" sz="2000" dirty="0" err="1"/>
              <a:t>masih</a:t>
            </a:r>
            <a:r>
              <a:rPr lang="en-US" sz="2000" dirty="0"/>
              <a:t> </a:t>
            </a:r>
            <a:r>
              <a:rPr lang="en-US" sz="2000" dirty="0" err="1"/>
              <a:t>mentah</a:t>
            </a:r>
            <a:r>
              <a:rPr lang="en-US" sz="2000" dirty="0"/>
              <a:t> </a:t>
            </a:r>
            <a:r>
              <a:rPr lang="en-US" sz="2000" dirty="0" err="1"/>
              <a:t>kemudian</a:t>
            </a:r>
            <a:r>
              <a:rPr lang="en-US" sz="2000" dirty="0"/>
              <a:t> </a:t>
            </a:r>
            <a:r>
              <a:rPr lang="en-US" sz="2000" dirty="0" err="1"/>
              <a:t>dilanjutkan</a:t>
            </a:r>
            <a:r>
              <a:rPr lang="en-US" sz="2000" dirty="0"/>
              <a:t> </a:t>
            </a:r>
            <a:r>
              <a:rPr lang="en-US" sz="2000" dirty="0" err="1"/>
              <a:t>dengan</a:t>
            </a:r>
            <a:r>
              <a:rPr lang="en-US" sz="2000" dirty="0"/>
              <a:t> </a:t>
            </a:r>
            <a:r>
              <a:rPr lang="en-US" sz="2000" dirty="0" err="1"/>
              <a:t>pengolahan</a:t>
            </a:r>
            <a:r>
              <a:rPr lang="en-US" sz="2000" dirty="0"/>
              <a:t> </a:t>
            </a:r>
            <a:r>
              <a:rPr lang="en-US" sz="2000" dirty="0" err="1"/>
              <a:t>berbagai</a:t>
            </a:r>
            <a:r>
              <a:rPr lang="en-US" sz="2000" dirty="0"/>
              <a:t> </a:t>
            </a:r>
            <a:r>
              <a:rPr lang="en-US" sz="2000" dirty="0" err="1"/>
              <a:t>macam</a:t>
            </a:r>
            <a:r>
              <a:rPr lang="en-US" sz="2000" dirty="0"/>
              <a:t> </a:t>
            </a:r>
            <a:r>
              <a:rPr lang="en-US" sz="2000" dirty="0" err="1"/>
              <a:t>bahan</a:t>
            </a:r>
            <a:r>
              <a:rPr lang="en-US" sz="2000" dirty="0"/>
              <a:t> </a:t>
            </a:r>
            <a:r>
              <a:rPr lang="en-US" sz="2000" dirty="0" err="1"/>
              <a:t>baku</a:t>
            </a:r>
            <a:r>
              <a:rPr lang="en-US" sz="2000" dirty="0"/>
              <a:t> yang </a:t>
            </a:r>
            <a:r>
              <a:rPr lang="en-US" sz="2000" dirty="0" err="1"/>
              <a:t>masing-masing</a:t>
            </a:r>
            <a:r>
              <a:rPr lang="en-US" sz="2000" dirty="0"/>
              <a:t> </a:t>
            </a:r>
            <a:r>
              <a:rPr lang="en-US" sz="2000" dirty="0" err="1"/>
              <a:t>berbeda</a:t>
            </a:r>
            <a:r>
              <a:rPr lang="en-US" sz="2000" dirty="0"/>
              <a:t> </a:t>
            </a:r>
            <a:r>
              <a:rPr lang="en-US" sz="2000" dirty="0" err="1"/>
              <a:t>pengolahannya</a:t>
            </a:r>
            <a:r>
              <a:rPr lang="en-US" sz="2000" dirty="0"/>
              <a:t>. </a:t>
            </a:r>
            <a:r>
              <a:rPr lang="en-US" sz="2000" dirty="0" err="1"/>
              <a:t>Selanjutnya</a:t>
            </a:r>
            <a:r>
              <a:rPr lang="en-US" sz="2000" dirty="0"/>
              <a:t> </a:t>
            </a:r>
            <a:r>
              <a:rPr lang="en-US" sz="2000" dirty="0" err="1"/>
              <a:t>peserta</a:t>
            </a:r>
            <a:r>
              <a:rPr lang="en-US" sz="2000" dirty="0"/>
              <a:t> </a:t>
            </a:r>
            <a:r>
              <a:rPr lang="en-US" sz="2000" dirty="0" err="1"/>
              <a:t>juga</a:t>
            </a:r>
            <a:r>
              <a:rPr lang="en-US" sz="2000" dirty="0"/>
              <a:t> </a:t>
            </a:r>
            <a:r>
              <a:rPr lang="en-US" sz="2000" dirty="0" err="1"/>
              <a:t>dapat</a:t>
            </a:r>
            <a:r>
              <a:rPr lang="en-US" sz="2000" dirty="0"/>
              <a:t> </a:t>
            </a:r>
            <a:r>
              <a:rPr lang="en-US" sz="2000" dirty="0" err="1"/>
              <a:t>melihat</a:t>
            </a:r>
            <a:r>
              <a:rPr lang="en-US" sz="2000" dirty="0"/>
              <a:t> lab-lab </a:t>
            </a:r>
            <a:r>
              <a:rPr lang="en-US" sz="2000" dirty="0" err="1"/>
              <a:t>tempat</a:t>
            </a:r>
            <a:r>
              <a:rPr lang="en-US" sz="2000" dirty="0"/>
              <a:t> </a:t>
            </a:r>
            <a:r>
              <a:rPr lang="en-US" sz="2000" dirty="0" err="1"/>
              <a:t>uji</a:t>
            </a:r>
            <a:r>
              <a:rPr lang="en-US" sz="2000" dirty="0"/>
              <a:t> </a:t>
            </a:r>
            <a:r>
              <a:rPr lang="en-US" sz="2000" dirty="0" err="1"/>
              <a:t>kelayakan</a:t>
            </a:r>
            <a:r>
              <a:rPr lang="en-US" sz="2000" dirty="0"/>
              <a:t> </a:t>
            </a:r>
            <a:r>
              <a:rPr lang="en-US" sz="2000" dirty="0" err="1"/>
              <a:t>obat</a:t>
            </a:r>
            <a:r>
              <a:rPr lang="en-US" sz="2000" dirty="0"/>
              <a:t>, </a:t>
            </a:r>
            <a:r>
              <a:rPr lang="en-US" sz="2000" dirty="0" err="1"/>
              <a:t>penentuan</a:t>
            </a:r>
            <a:r>
              <a:rPr lang="en-US" sz="2000" dirty="0"/>
              <a:t> </a:t>
            </a:r>
            <a:r>
              <a:rPr lang="en-US" sz="2000" dirty="0" err="1"/>
              <a:t>komposisi</a:t>
            </a:r>
            <a:r>
              <a:rPr lang="en-US" sz="2000" dirty="0"/>
              <a:t> </a:t>
            </a:r>
            <a:r>
              <a:rPr lang="en-US" sz="2000" dirty="0" err="1"/>
              <a:t>obat</a:t>
            </a:r>
            <a:r>
              <a:rPr lang="en-US" sz="2000" dirty="0"/>
              <a:t>, </a:t>
            </a:r>
            <a:r>
              <a:rPr lang="en-US" sz="2000" dirty="0" err="1"/>
              <a:t>dan</a:t>
            </a:r>
            <a:r>
              <a:rPr lang="en-US" sz="2000" dirty="0"/>
              <a:t> </a:t>
            </a:r>
            <a:r>
              <a:rPr lang="en-US" sz="2000" dirty="0" err="1"/>
              <a:t>juga</a:t>
            </a:r>
            <a:r>
              <a:rPr lang="en-US" sz="2000" dirty="0"/>
              <a:t> </a:t>
            </a:r>
            <a:r>
              <a:rPr lang="en-US" sz="2000" dirty="0" err="1"/>
              <a:t>bagian</a:t>
            </a:r>
            <a:r>
              <a:rPr lang="en-US" sz="2000" dirty="0"/>
              <a:t> </a:t>
            </a:r>
            <a:r>
              <a:rPr lang="en-US" sz="2000" dirty="0" err="1"/>
              <a:t>pengemasan</a:t>
            </a:r>
            <a:r>
              <a:rPr lang="en-US" sz="2000" dirty="0"/>
              <a:t> </a:t>
            </a:r>
            <a:r>
              <a:rPr lang="en-US" sz="2000" dirty="0" err="1"/>
              <a:t>pada</a:t>
            </a:r>
            <a:r>
              <a:rPr lang="en-US" sz="2000" dirty="0"/>
              <a:t> </a:t>
            </a:r>
            <a:r>
              <a:rPr lang="en-US" sz="2000" dirty="0" err="1"/>
              <a:t>akhir</a:t>
            </a:r>
            <a:r>
              <a:rPr lang="en-US" sz="2000" dirty="0"/>
              <a:t> </a:t>
            </a:r>
            <a:r>
              <a:rPr lang="en-US" sz="2000" dirty="0" err="1"/>
              <a:t>sesi</a:t>
            </a:r>
            <a:r>
              <a:rPr lang="en-US" sz="2000" dirty="0"/>
              <a:t>. </a:t>
            </a:r>
            <a:r>
              <a:rPr lang="en-US" sz="2000" dirty="0" err="1"/>
              <a:t>Seselesai</a:t>
            </a:r>
            <a:r>
              <a:rPr lang="en-US" sz="2000" dirty="0"/>
              <a:t> </a:t>
            </a:r>
            <a:r>
              <a:rPr lang="en-US" sz="2000" dirty="0" err="1"/>
              <a:t>mengeksplorasi</a:t>
            </a:r>
            <a:r>
              <a:rPr lang="en-US" sz="2000" dirty="0"/>
              <a:t> </a:t>
            </a:r>
            <a:r>
              <a:rPr lang="en-US" sz="2000" dirty="0" err="1"/>
              <a:t>pabrik</a:t>
            </a:r>
            <a:r>
              <a:rPr lang="en-US" sz="2000" dirty="0"/>
              <a:t>, </a:t>
            </a:r>
            <a:r>
              <a:rPr lang="en-US" sz="2000" dirty="0" err="1"/>
              <a:t>peserta</a:t>
            </a:r>
            <a:r>
              <a:rPr lang="en-US" sz="2000" dirty="0"/>
              <a:t> </a:t>
            </a:r>
            <a:r>
              <a:rPr lang="en-US" sz="2000" dirty="0" err="1"/>
              <a:t>mendapat</a:t>
            </a:r>
            <a:r>
              <a:rPr lang="en-US" sz="2000" dirty="0"/>
              <a:t> </a:t>
            </a:r>
            <a:r>
              <a:rPr lang="en-US" sz="2000" dirty="0" err="1"/>
              <a:t>kesempatan</a:t>
            </a:r>
            <a:r>
              <a:rPr lang="en-US" sz="2000" dirty="0"/>
              <a:t> </a:t>
            </a:r>
            <a:r>
              <a:rPr lang="en-US" sz="2000" dirty="0" err="1"/>
              <a:t>untuk</a:t>
            </a:r>
            <a:r>
              <a:rPr lang="en-US" sz="2000" dirty="0"/>
              <a:t> </a:t>
            </a:r>
            <a:r>
              <a:rPr lang="en-US" sz="2000" dirty="0" err="1"/>
              <a:t>melihat</a:t>
            </a:r>
            <a:r>
              <a:rPr lang="en-US" sz="2000" dirty="0"/>
              <a:t> </a:t>
            </a:r>
            <a:r>
              <a:rPr lang="en-US" sz="2000" dirty="0" err="1" smtClean="0"/>
              <a:t>kebun</a:t>
            </a:r>
            <a:r>
              <a:rPr lang="en-US" sz="2000" dirty="0" smtClean="0"/>
              <a:t> </a:t>
            </a:r>
            <a:r>
              <a:rPr lang="en-US" sz="2000" dirty="0" err="1"/>
              <a:t>binatang</a:t>
            </a:r>
            <a:r>
              <a:rPr lang="en-US" sz="2000" dirty="0"/>
              <a:t> mini </a:t>
            </a:r>
            <a:r>
              <a:rPr lang="en-US" sz="2000" dirty="0" err="1"/>
              <a:t>milik</a:t>
            </a:r>
            <a:r>
              <a:rPr lang="en-US" sz="2000" dirty="0"/>
              <a:t> </a:t>
            </a:r>
            <a:r>
              <a:rPr lang="en-US" sz="2000" dirty="0" err="1"/>
              <a:t>perusahaan</a:t>
            </a:r>
            <a:r>
              <a:rPr lang="en-US" sz="2000" dirty="0"/>
              <a:t> yang </a:t>
            </a:r>
            <a:r>
              <a:rPr lang="en-US" sz="2000" dirty="0" err="1"/>
              <a:t>tidak</a:t>
            </a:r>
            <a:r>
              <a:rPr lang="en-US" sz="2000" dirty="0"/>
              <a:t> </a:t>
            </a:r>
            <a:r>
              <a:rPr lang="en-US" sz="2000" dirty="0" err="1"/>
              <a:t>jauh</a:t>
            </a:r>
            <a:r>
              <a:rPr lang="en-US" sz="2000" dirty="0"/>
              <a:t> </a:t>
            </a:r>
            <a:r>
              <a:rPr lang="en-US" sz="2000" dirty="0" err="1"/>
              <a:t>dari</a:t>
            </a:r>
            <a:r>
              <a:rPr lang="en-US" sz="2000" dirty="0"/>
              <a:t> </a:t>
            </a:r>
            <a:r>
              <a:rPr lang="en-US" sz="2000" dirty="0" err="1"/>
              <a:t>pabrik</a:t>
            </a:r>
            <a:r>
              <a:rPr lang="en-US" sz="2000" dirty="0"/>
              <a:t>. </a:t>
            </a:r>
            <a:r>
              <a:rPr lang="en-US" sz="2000" dirty="0" err="1"/>
              <a:t>Kemudian</a:t>
            </a:r>
            <a:r>
              <a:rPr lang="en-US" sz="2000" dirty="0"/>
              <a:t> </a:t>
            </a:r>
            <a:r>
              <a:rPr lang="en-US" sz="2000" dirty="0" err="1" smtClean="0"/>
              <a:t>dilanjutkan</a:t>
            </a:r>
            <a:r>
              <a:rPr lang="en-US" sz="2000" dirty="0" smtClean="0"/>
              <a:t> </a:t>
            </a:r>
            <a:r>
              <a:rPr lang="en-US" sz="2000" dirty="0" err="1" smtClean="0"/>
              <a:t>dengan</a:t>
            </a:r>
            <a:r>
              <a:rPr lang="en-US" sz="2000" dirty="0" smtClean="0"/>
              <a:t> </a:t>
            </a:r>
            <a:r>
              <a:rPr lang="en-US" sz="2000" dirty="0" err="1"/>
              <a:t>sesi</a:t>
            </a:r>
            <a:r>
              <a:rPr lang="en-US" sz="2000" dirty="0"/>
              <a:t> </a:t>
            </a:r>
            <a:r>
              <a:rPr lang="en-US" sz="2000" dirty="0" err="1"/>
              <a:t>ramah</a:t>
            </a:r>
            <a:r>
              <a:rPr lang="en-US" sz="2000" dirty="0"/>
              <a:t> </a:t>
            </a:r>
            <a:r>
              <a:rPr lang="en-US" sz="2000" dirty="0" err="1" smtClean="0"/>
              <a:t>tamah</a:t>
            </a:r>
            <a:r>
              <a:rPr lang="en-US" sz="2000" dirty="0" smtClean="0"/>
              <a:t> </a:t>
            </a:r>
            <a:r>
              <a:rPr lang="en-US" sz="2000" dirty="0" err="1"/>
              <a:t>dan</a:t>
            </a:r>
            <a:r>
              <a:rPr lang="en-US" sz="2000" dirty="0"/>
              <a:t> </a:t>
            </a:r>
            <a:r>
              <a:rPr lang="en-US" sz="2000" dirty="0" err="1"/>
              <a:t>penyerahan</a:t>
            </a:r>
            <a:r>
              <a:rPr lang="en-US" sz="2000" dirty="0"/>
              <a:t> </a:t>
            </a:r>
            <a:r>
              <a:rPr lang="en-US" sz="2000" dirty="0" err="1"/>
              <a:t>kenang-kenangan</a:t>
            </a:r>
            <a:r>
              <a:rPr lang="en-US" sz="2000" dirty="0"/>
              <a:t> </a:t>
            </a:r>
            <a:r>
              <a:rPr lang="en-US" sz="2000" dirty="0" err="1"/>
              <a:t>kepada</a:t>
            </a:r>
            <a:r>
              <a:rPr lang="en-US" sz="2000" dirty="0"/>
              <a:t> </a:t>
            </a:r>
            <a:r>
              <a:rPr lang="en-US" sz="2000" dirty="0" err="1"/>
              <a:t>masing-masing</a:t>
            </a:r>
            <a:r>
              <a:rPr lang="en-US" sz="2000" dirty="0"/>
              <a:t> </a:t>
            </a:r>
            <a:r>
              <a:rPr lang="en-US" sz="2000" dirty="0" err="1"/>
              <a:t>pihak</a:t>
            </a:r>
            <a:r>
              <a:rPr lang="en-US" sz="2000" dirty="0"/>
              <a:t>, </a:t>
            </a:r>
            <a:r>
              <a:rPr lang="en-US" sz="2000" dirty="0" err="1"/>
              <a:t>pihak</a:t>
            </a:r>
            <a:r>
              <a:rPr lang="en-US" sz="2000" dirty="0"/>
              <a:t> </a:t>
            </a:r>
            <a:r>
              <a:rPr lang="en-US" sz="2000" dirty="0" err="1"/>
              <a:t>panitia</a:t>
            </a:r>
            <a:r>
              <a:rPr lang="en-US" sz="2000" dirty="0"/>
              <a:t> </a:t>
            </a:r>
            <a:r>
              <a:rPr lang="en-US" sz="2000" dirty="0" err="1"/>
              <a:t>dan</a:t>
            </a:r>
            <a:r>
              <a:rPr lang="en-US" sz="2000" dirty="0"/>
              <a:t> </a:t>
            </a:r>
            <a:r>
              <a:rPr lang="en-US" sz="2000" dirty="0" err="1"/>
              <a:t>perusahaan</a:t>
            </a:r>
            <a:r>
              <a:rPr lang="en-US" sz="2000" dirty="0"/>
              <a:t>. </a:t>
            </a:r>
            <a:br>
              <a:rPr lang="en-US" sz="2000" dirty="0"/>
            </a:br>
            <a:r>
              <a:rPr lang="en-US" sz="2000" dirty="0" err="1"/>
              <a:t>Rencana</a:t>
            </a:r>
            <a:r>
              <a:rPr lang="en-US" sz="2000" dirty="0"/>
              <a:t> </a:t>
            </a:r>
            <a:r>
              <a:rPr lang="en-US" sz="2000" dirty="0" err="1"/>
              <a:t>sampai</a:t>
            </a:r>
            <a:r>
              <a:rPr lang="en-US" sz="2000" dirty="0"/>
              <a:t> </a:t>
            </a:r>
            <a:r>
              <a:rPr lang="en-US" sz="2000" dirty="0" err="1"/>
              <a:t>di</a:t>
            </a:r>
            <a:r>
              <a:rPr lang="en-US" sz="2000" dirty="0"/>
              <a:t> </a:t>
            </a:r>
            <a:r>
              <a:rPr lang="en-US" sz="2000" dirty="0" err="1"/>
              <a:t>kampus</a:t>
            </a:r>
            <a:r>
              <a:rPr lang="en-US" sz="2000" dirty="0"/>
              <a:t> </a:t>
            </a:r>
            <a:r>
              <a:rPr lang="en-US" sz="2000" dirty="0" err="1"/>
              <a:t>ternyata</a:t>
            </a:r>
            <a:r>
              <a:rPr lang="en-US" sz="2000" dirty="0"/>
              <a:t> </a:t>
            </a:r>
            <a:r>
              <a:rPr lang="en-US" sz="2000" dirty="0" err="1"/>
              <a:t>juga</a:t>
            </a:r>
            <a:r>
              <a:rPr lang="en-US" sz="2000" dirty="0"/>
              <a:t> </a:t>
            </a:r>
            <a:r>
              <a:rPr lang="en-US" sz="2000" dirty="0" err="1"/>
              <a:t>tidak</a:t>
            </a:r>
            <a:r>
              <a:rPr lang="en-US" sz="2000" dirty="0"/>
              <a:t> </a:t>
            </a:r>
            <a:r>
              <a:rPr lang="en-US" sz="2000" dirty="0" err="1"/>
              <a:t>sesuai</a:t>
            </a:r>
            <a:r>
              <a:rPr lang="en-US" sz="2000" dirty="0"/>
              <a:t> </a:t>
            </a:r>
            <a:r>
              <a:rPr lang="en-US" sz="2000" dirty="0" err="1"/>
              <a:t>denga</a:t>
            </a:r>
            <a:r>
              <a:rPr lang="en-US" sz="2000" dirty="0"/>
              <a:t> </a:t>
            </a:r>
            <a:r>
              <a:rPr lang="en-US" sz="2000" dirty="0" err="1"/>
              <a:t>rencana</a:t>
            </a:r>
            <a:r>
              <a:rPr lang="en-US" sz="2000" dirty="0"/>
              <a:t>. </a:t>
            </a:r>
            <a:r>
              <a:rPr lang="en-US" sz="2000" dirty="0" err="1" smtClean="0"/>
              <a:t>Faktor</a:t>
            </a:r>
            <a:r>
              <a:rPr lang="en-US" sz="2000" dirty="0"/>
              <a:t> </a:t>
            </a:r>
            <a:r>
              <a:rPr lang="en-US" sz="2000" dirty="0" err="1" smtClean="0"/>
              <a:t>utamanya</a:t>
            </a:r>
            <a:r>
              <a:rPr lang="en-US" sz="2000" dirty="0" smtClean="0"/>
              <a:t> </a:t>
            </a:r>
            <a:r>
              <a:rPr lang="en-US" sz="2000" dirty="0" err="1"/>
              <a:t>adalah</a:t>
            </a:r>
            <a:r>
              <a:rPr lang="en-US" sz="2000" dirty="0"/>
              <a:t> </a:t>
            </a:r>
            <a:r>
              <a:rPr lang="en-US" sz="2000" dirty="0" err="1"/>
              <a:t>kemacetan</a:t>
            </a:r>
            <a:r>
              <a:rPr lang="en-US" sz="2000" dirty="0"/>
              <a:t> </a:t>
            </a:r>
            <a:r>
              <a:rPr lang="en-US" sz="2000" dirty="0" err="1"/>
              <a:t>sepanjang</a:t>
            </a:r>
            <a:r>
              <a:rPr lang="en-US" sz="2000" dirty="0"/>
              <a:t> </a:t>
            </a:r>
            <a:r>
              <a:rPr lang="en-US" sz="2000" dirty="0" err="1"/>
              <a:t>jalur</a:t>
            </a:r>
            <a:r>
              <a:rPr lang="en-US" sz="2000" dirty="0"/>
              <a:t> </a:t>
            </a:r>
            <a:r>
              <a:rPr lang="en-US" sz="2000" dirty="0" err="1"/>
              <a:t>antara</a:t>
            </a:r>
            <a:r>
              <a:rPr lang="en-US" sz="2000" dirty="0"/>
              <a:t> </a:t>
            </a:r>
            <a:r>
              <a:rPr lang="en-US" sz="2000" dirty="0" smtClean="0"/>
              <a:t>Jakarta-Bandung</a:t>
            </a:r>
            <a:r>
              <a:rPr lang="en-US" sz="4400" dirty="0"/>
              <a:t>. </a:t>
            </a:r>
            <a:br>
              <a:rPr lang="en-US" sz="4400" dirty="0"/>
            </a:br>
            <a:endParaRPr lang="en-US" sz="4400" dirty="0"/>
          </a:p>
        </p:txBody>
      </p:sp>
    </p:spTree>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981200"/>
          </a:xfrm>
        </p:spPr>
        <p:txBody>
          <a:bodyPr>
            <a:normAutofit fontScale="90000"/>
          </a:bodyPr>
          <a:lstStyle/>
          <a:p>
            <a:r>
              <a:rPr lang="en-US" b="1" dirty="0"/>
              <a:t>BAB XIII</a:t>
            </a:r>
            <a:r>
              <a:rPr lang="en-US" dirty="0"/>
              <a:t/>
            </a:r>
            <a:br>
              <a:rPr lang="en-US" dirty="0"/>
            </a:br>
            <a:r>
              <a:rPr lang="en-US" b="1" dirty="0"/>
              <a:t>HAMBATAN</a:t>
            </a:r>
            <a:r>
              <a:rPr lang="en-US" dirty="0"/>
              <a:t/>
            </a:r>
            <a:br>
              <a:rPr lang="en-US" dirty="0"/>
            </a:br>
            <a:endParaRPr lang="en-US" dirty="0"/>
          </a:p>
        </p:txBody>
      </p:sp>
      <p:sp>
        <p:nvSpPr>
          <p:cNvPr id="3" name="Subtitle 2"/>
          <p:cNvSpPr>
            <a:spLocks noGrp="1"/>
          </p:cNvSpPr>
          <p:nvPr>
            <p:ph type="subTitle" idx="1"/>
          </p:nvPr>
        </p:nvSpPr>
        <p:spPr>
          <a:xfrm>
            <a:off x="381000" y="2667000"/>
            <a:ext cx="8534400" cy="3276600"/>
          </a:xfrm>
        </p:spPr>
        <p:txBody>
          <a:bodyPr>
            <a:normAutofit/>
          </a:bodyPr>
          <a:lstStyle/>
          <a:p>
            <a:pPr lvl="0" algn="l"/>
            <a:r>
              <a:rPr lang="en-US" sz="2400" dirty="0" err="1"/>
              <a:t>Kurangnya</a:t>
            </a:r>
            <a:r>
              <a:rPr lang="en-US" sz="2400" dirty="0"/>
              <a:t> </a:t>
            </a:r>
            <a:r>
              <a:rPr lang="en-US" sz="2400" dirty="0" err="1"/>
              <a:t>komunikasi</a:t>
            </a:r>
            <a:r>
              <a:rPr lang="en-US" sz="2400" dirty="0"/>
              <a:t> </a:t>
            </a:r>
            <a:r>
              <a:rPr lang="en-US" sz="2400" dirty="0" err="1"/>
              <a:t>antar</a:t>
            </a:r>
            <a:r>
              <a:rPr lang="en-US" sz="2400" dirty="0"/>
              <a:t> </a:t>
            </a:r>
            <a:r>
              <a:rPr lang="en-US" sz="2400" dirty="0" err="1"/>
              <a:t>panitia</a:t>
            </a:r>
            <a:r>
              <a:rPr lang="en-US" sz="2400" dirty="0"/>
              <a:t> </a:t>
            </a:r>
            <a:r>
              <a:rPr lang="en-US" sz="2400" dirty="0" err="1"/>
              <a:t>dalam</a:t>
            </a:r>
            <a:r>
              <a:rPr lang="en-US" sz="2400" dirty="0"/>
              <a:t> </a:t>
            </a:r>
            <a:r>
              <a:rPr lang="en-US" sz="2400" dirty="0" err="1"/>
              <a:t>menghadapi</a:t>
            </a:r>
            <a:r>
              <a:rPr lang="en-US" sz="2400" dirty="0"/>
              <a:t> </a:t>
            </a:r>
            <a:r>
              <a:rPr lang="en-US" sz="2400" dirty="0" err="1"/>
              <a:t>peserta</a:t>
            </a:r>
            <a:r>
              <a:rPr lang="en-US" sz="2400" dirty="0"/>
              <a:t> </a:t>
            </a:r>
          </a:p>
          <a:p>
            <a:pPr lvl="0" algn="l"/>
            <a:r>
              <a:rPr lang="en-US" sz="2400" dirty="0" err="1"/>
              <a:t>Peserta</a:t>
            </a:r>
            <a:r>
              <a:rPr lang="en-US" sz="2400" dirty="0"/>
              <a:t> yang </a:t>
            </a:r>
            <a:r>
              <a:rPr lang="en-US" sz="2400" dirty="0" err="1"/>
              <a:t>tidak</a:t>
            </a:r>
            <a:r>
              <a:rPr lang="en-US" sz="2400" dirty="0"/>
              <a:t> </a:t>
            </a:r>
            <a:r>
              <a:rPr lang="en-US" sz="2400" dirty="0" err="1"/>
              <a:t>mampu</a:t>
            </a:r>
            <a:r>
              <a:rPr lang="en-US" sz="2400" dirty="0"/>
              <a:t> </a:t>
            </a:r>
            <a:r>
              <a:rPr lang="en-US" sz="2400" dirty="0" err="1"/>
              <a:t>konsekuen</a:t>
            </a:r>
            <a:r>
              <a:rPr lang="en-US" sz="2400" dirty="0"/>
              <a:t> </a:t>
            </a:r>
            <a:r>
              <a:rPr lang="en-US" sz="2400" dirty="0" err="1"/>
              <a:t>dengan</a:t>
            </a:r>
            <a:r>
              <a:rPr lang="en-US" sz="2400" dirty="0"/>
              <a:t> </a:t>
            </a:r>
            <a:r>
              <a:rPr lang="en-US" sz="2400" dirty="0" err="1"/>
              <a:t>jadwal</a:t>
            </a:r>
            <a:r>
              <a:rPr lang="en-US" sz="2400" dirty="0"/>
              <a:t> </a:t>
            </a:r>
          </a:p>
          <a:p>
            <a:pPr lvl="0" algn="l"/>
            <a:r>
              <a:rPr lang="en-US" sz="2400" dirty="0" err="1"/>
              <a:t>Perubahan</a:t>
            </a:r>
            <a:r>
              <a:rPr lang="en-US" sz="2400" dirty="0"/>
              <a:t> </a:t>
            </a:r>
            <a:r>
              <a:rPr lang="en-US" sz="2400" dirty="0" err="1"/>
              <a:t>acara</a:t>
            </a:r>
            <a:r>
              <a:rPr lang="en-US" sz="2400" dirty="0"/>
              <a:t> yang </a:t>
            </a:r>
            <a:r>
              <a:rPr lang="en-US" sz="2400" dirty="0" err="1"/>
              <a:t>mendadak</a:t>
            </a:r>
            <a:r>
              <a:rPr lang="en-US" sz="2400" dirty="0"/>
              <a:t> </a:t>
            </a:r>
          </a:p>
          <a:p>
            <a:pPr algn="l"/>
            <a:r>
              <a:rPr lang="en-US" sz="2400" dirty="0" err="1"/>
              <a:t>Kurangnya</a:t>
            </a:r>
            <a:r>
              <a:rPr lang="en-US" sz="2400" dirty="0"/>
              <a:t> </a:t>
            </a:r>
            <a:r>
              <a:rPr lang="en-US" sz="2400" dirty="0" err="1"/>
              <a:t>perangkat</a:t>
            </a:r>
            <a:r>
              <a:rPr lang="en-US" sz="2400" dirty="0"/>
              <a:t> </a:t>
            </a:r>
            <a:r>
              <a:rPr lang="en-US" sz="2400" dirty="0" err="1"/>
              <a:t>pendukung</a:t>
            </a:r>
            <a:r>
              <a:rPr lang="en-US" sz="2400" dirty="0"/>
              <a:t> yang </a:t>
            </a:r>
            <a:r>
              <a:rPr lang="en-US" sz="2400" dirty="0" err="1"/>
              <a:t>diperlukan</a:t>
            </a:r>
            <a:r>
              <a:rPr lang="en-US" sz="2400" dirty="0"/>
              <a:t> </a:t>
            </a:r>
            <a:r>
              <a:rPr lang="en-US" sz="2400" dirty="0" err="1"/>
              <a:t>dalam</a:t>
            </a:r>
            <a:r>
              <a:rPr lang="en-US" sz="2400" dirty="0"/>
              <a:t> </a:t>
            </a:r>
            <a:r>
              <a:rPr lang="en-US" sz="2400" dirty="0" err="1"/>
              <a:t>kegiatan</a:t>
            </a:r>
            <a:endParaRPr lang="en-US" sz="2400" dirty="0"/>
          </a:p>
        </p:txBody>
      </p:sp>
    </p:spTree>
  </p:cSld>
  <p:clrMapOvr>
    <a:masterClrMapping/>
  </p:clrMapOvr>
  <p:transition spd="slow">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2057399"/>
          </a:xfrm>
        </p:spPr>
        <p:txBody>
          <a:bodyPr>
            <a:normAutofit fontScale="90000"/>
          </a:bodyPr>
          <a:lstStyle/>
          <a:p>
            <a:r>
              <a:rPr lang="en-US" dirty="0" smtClean="0"/>
              <a:t>BAB XIV</a:t>
            </a:r>
            <a:br>
              <a:rPr lang="en-US" dirty="0" smtClean="0"/>
            </a:br>
            <a:r>
              <a:rPr lang="en-US" dirty="0" smtClean="0"/>
              <a:t>SARAN</a:t>
            </a:r>
            <a:br>
              <a:rPr lang="en-US" dirty="0" smtClean="0"/>
            </a:br>
            <a:endParaRPr lang="en-US" dirty="0"/>
          </a:p>
        </p:txBody>
      </p:sp>
      <p:sp>
        <p:nvSpPr>
          <p:cNvPr id="3" name="Subtitle 2"/>
          <p:cNvSpPr>
            <a:spLocks noGrp="1"/>
          </p:cNvSpPr>
          <p:nvPr>
            <p:ph type="subTitle" idx="1"/>
          </p:nvPr>
        </p:nvSpPr>
        <p:spPr>
          <a:xfrm>
            <a:off x="1371600" y="2514600"/>
            <a:ext cx="6400800" cy="3962400"/>
          </a:xfrm>
        </p:spPr>
        <p:txBody>
          <a:bodyPr>
            <a:normAutofit/>
          </a:bodyPr>
          <a:lstStyle/>
          <a:p>
            <a:pPr lvl="0" algn="just"/>
            <a:r>
              <a:rPr lang="en-US" dirty="0" err="1"/>
              <a:t>Memperbaiki</a:t>
            </a:r>
            <a:r>
              <a:rPr lang="en-US" dirty="0"/>
              <a:t> </a:t>
            </a:r>
            <a:r>
              <a:rPr lang="en-US" dirty="0" err="1" smtClean="0"/>
              <a:t>komunikasi</a:t>
            </a:r>
            <a:r>
              <a:rPr lang="en-US" dirty="0" smtClean="0"/>
              <a:t> </a:t>
            </a:r>
            <a:r>
              <a:rPr lang="en-US" dirty="0" err="1"/>
              <a:t>antar</a:t>
            </a:r>
            <a:r>
              <a:rPr lang="en-US" dirty="0"/>
              <a:t> </a:t>
            </a:r>
            <a:r>
              <a:rPr lang="en-US" dirty="0" err="1"/>
              <a:t>panitia</a:t>
            </a:r>
            <a:r>
              <a:rPr lang="en-US" dirty="0"/>
              <a:t> agar </a:t>
            </a:r>
            <a:r>
              <a:rPr lang="en-US" dirty="0" err="1"/>
              <a:t>saling</a:t>
            </a:r>
            <a:r>
              <a:rPr lang="en-US" dirty="0"/>
              <a:t> </a:t>
            </a:r>
            <a:r>
              <a:rPr lang="en-US" dirty="0" err="1"/>
              <a:t>bekerja</a:t>
            </a:r>
            <a:r>
              <a:rPr lang="en-US" dirty="0"/>
              <a:t> </a:t>
            </a:r>
            <a:r>
              <a:rPr lang="en-US" dirty="0" err="1"/>
              <a:t>sama</a:t>
            </a:r>
            <a:r>
              <a:rPr lang="en-US" dirty="0"/>
              <a:t> </a:t>
            </a:r>
            <a:r>
              <a:rPr lang="en-US" dirty="0" err="1"/>
              <a:t>dan</a:t>
            </a:r>
            <a:r>
              <a:rPr lang="en-US" dirty="0"/>
              <a:t> </a:t>
            </a:r>
            <a:r>
              <a:rPr lang="en-US" dirty="0" err="1"/>
              <a:t>mendukung</a:t>
            </a:r>
            <a:r>
              <a:rPr lang="en-US" dirty="0"/>
              <a:t> </a:t>
            </a:r>
            <a:r>
              <a:rPr lang="en-US" dirty="0" err="1"/>
              <a:t>sesama</a:t>
            </a:r>
            <a:r>
              <a:rPr lang="en-US" dirty="0"/>
              <a:t> </a:t>
            </a:r>
          </a:p>
          <a:p>
            <a:pPr lvl="0" algn="just"/>
            <a:r>
              <a:rPr lang="en-US" dirty="0" err="1"/>
              <a:t>Panitia</a:t>
            </a:r>
            <a:r>
              <a:rPr lang="en-US" dirty="0"/>
              <a:t> </a:t>
            </a:r>
            <a:r>
              <a:rPr lang="en-US" dirty="0" err="1"/>
              <a:t>hendaknya</a:t>
            </a:r>
            <a:r>
              <a:rPr lang="en-US" dirty="0"/>
              <a:t> </a:t>
            </a:r>
            <a:r>
              <a:rPr lang="en-US" dirty="0" err="1"/>
              <a:t>memunyai</a:t>
            </a:r>
            <a:r>
              <a:rPr lang="en-US" dirty="0"/>
              <a:t> </a:t>
            </a:r>
            <a:r>
              <a:rPr lang="en-US" dirty="0" err="1"/>
              <a:t>rencana</a:t>
            </a:r>
            <a:r>
              <a:rPr lang="en-US" dirty="0"/>
              <a:t> </a:t>
            </a:r>
            <a:r>
              <a:rPr lang="en-US" dirty="0" err="1"/>
              <a:t>cadangan</a:t>
            </a:r>
            <a:r>
              <a:rPr lang="en-US" dirty="0"/>
              <a:t> </a:t>
            </a:r>
            <a:r>
              <a:rPr lang="en-US" dirty="0" err="1"/>
              <a:t>dengan</a:t>
            </a:r>
            <a:r>
              <a:rPr lang="en-US" dirty="0"/>
              <a:t> </a:t>
            </a:r>
            <a:r>
              <a:rPr lang="en-US" dirty="0" err="1"/>
              <a:t>segala</a:t>
            </a:r>
            <a:r>
              <a:rPr lang="en-US" dirty="0"/>
              <a:t> </a:t>
            </a:r>
            <a:r>
              <a:rPr lang="en-US" dirty="0" err="1"/>
              <a:t>kemungkinan</a:t>
            </a:r>
            <a:r>
              <a:rPr lang="en-US" dirty="0"/>
              <a:t> </a:t>
            </a:r>
          </a:p>
          <a:p>
            <a:pPr lvl="0" algn="just"/>
            <a:r>
              <a:rPr lang="en-US" dirty="0" err="1"/>
              <a:t>Mempersiapkan</a:t>
            </a:r>
            <a:r>
              <a:rPr lang="en-US" dirty="0"/>
              <a:t> </a:t>
            </a:r>
            <a:r>
              <a:rPr lang="en-US" dirty="0" err="1"/>
              <a:t>perangkat</a:t>
            </a:r>
            <a:r>
              <a:rPr lang="en-US" dirty="0"/>
              <a:t> yang </a:t>
            </a:r>
            <a:r>
              <a:rPr lang="en-US" dirty="0" err="1"/>
              <a:t>mungkin</a:t>
            </a:r>
            <a:r>
              <a:rPr lang="en-US" dirty="0"/>
              <a:t> </a:t>
            </a:r>
            <a:r>
              <a:rPr lang="en-US" dirty="0" err="1"/>
              <a:t>diperlukan</a:t>
            </a:r>
            <a:r>
              <a:rPr lang="en-US" dirty="0"/>
              <a:t> </a:t>
            </a:r>
            <a:r>
              <a:rPr lang="en-US" dirty="0" err="1"/>
              <a:t>guna</a:t>
            </a:r>
            <a:r>
              <a:rPr lang="en-US" dirty="0"/>
              <a:t> </a:t>
            </a:r>
            <a:r>
              <a:rPr lang="en-US" dirty="0" err="1"/>
              <a:t>kelancaran</a:t>
            </a:r>
            <a:r>
              <a:rPr lang="en-US" dirty="0"/>
              <a:t> </a:t>
            </a:r>
            <a:r>
              <a:rPr lang="en-US" dirty="0" err="1"/>
              <a:t>kegiatan</a:t>
            </a:r>
            <a:r>
              <a:rPr lang="en-US" dirty="0"/>
              <a:t> </a:t>
            </a:r>
          </a:p>
          <a:p>
            <a:pPr lvl="0" algn="just"/>
            <a:r>
              <a:rPr lang="en-US" dirty="0" err="1"/>
              <a:t>Penerapan</a:t>
            </a:r>
            <a:r>
              <a:rPr lang="en-US" dirty="0"/>
              <a:t> </a:t>
            </a:r>
            <a:r>
              <a:rPr lang="en-US" dirty="0" err="1"/>
              <a:t>sanksi</a:t>
            </a:r>
            <a:r>
              <a:rPr lang="en-US" dirty="0"/>
              <a:t> </a:t>
            </a:r>
            <a:r>
              <a:rPr lang="en-US" dirty="0" err="1"/>
              <a:t>pada</a:t>
            </a:r>
            <a:r>
              <a:rPr lang="en-US" dirty="0"/>
              <a:t> </a:t>
            </a:r>
            <a:r>
              <a:rPr lang="en-US" dirty="0" err="1"/>
              <a:t>peserta</a:t>
            </a:r>
            <a:r>
              <a:rPr lang="en-US" dirty="0"/>
              <a:t> </a:t>
            </a:r>
            <a:r>
              <a:rPr lang="en-US" dirty="0" err="1"/>
              <a:t>jika</a:t>
            </a:r>
            <a:r>
              <a:rPr lang="en-US" dirty="0"/>
              <a:t> </a:t>
            </a:r>
            <a:r>
              <a:rPr lang="en-US" dirty="0" err="1"/>
              <a:t>diperlukan</a:t>
            </a:r>
            <a:r>
              <a:rPr lang="en-US" dirty="0"/>
              <a:t> </a:t>
            </a:r>
          </a:p>
          <a:p>
            <a:pPr algn="l"/>
            <a:endParaRPr lang="en-US" dirty="0"/>
          </a:p>
        </p:txBody>
      </p:sp>
    </p:spTree>
  </p:cSld>
  <p:clrMapOvr>
    <a:masterClrMapping/>
  </p:clrMapOvr>
  <p:transition spd="slow">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1676400"/>
          </a:xfrm>
        </p:spPr>
        <p:txBody>
          <a:bodyPr>
            <a:normAutofit fontScale="90000"/>
          </a:bodyPr>
          <a:lstStyle/>
          <a:p>
            <a:r>
              <a:rPr lang="en-US" b="1" dirty="0"/>
              <a:t>BAB XV</a:t>
            </a:r>
            <a:r>
              <a:rPr lang="en-US" dirty="0"/>
              <a:t/>
            </a:r>
            <a:br>
              <a:rPr lang="en-US" dirty="0"/>
            </a:br>
            <a:r>
              <a:rPr lang="en-US" b="1" dirty="0"/>
              <a:t>PENUTUP</a:t>
            </a:r>
            <a:r>
              <a:rPr lang="en-US" dirty="0"/>
              <a:t/>
            </a:r>
            <a:br>
              <a:rPr lang="en-US" dirty="0"/>
            </a:br>
            <a:endParaRPr lang="en-US" dirty="0"/>
          </a:p>
        </p:txBody>
      </p:sp>
      <p:sp>
        <p:nvSpPr>
          <p:cNvPr id="3" name="Subtitle 2"/>
          <p:cNvSpPr>
            <a:spLocks noGrp="1"/>
          </p:cNvSpPr>
          <p:nvPr>
            <p:ph type="subTitle" idx="1"/>
          </p:nvPr>
        </p:nvSpPr>
        <p:spPr>
          <a:xfrm>
            <a:off x="1371600" y="1447800"/>
            <a:ext cx="6400800" cy="5181600"/>
          </a:xfrm>
        </p:spPr>
        <p:txBody>
          <a:bodyPr>
            <a:normAutofit lnSpcReduction="10000"/>
          </a:bodyPr>
          <a:lstStyle/>
          <a:p>
            <a:pPr algn="just"/>
            <a:r>
              <a:rPr lang="en-US" dirty="0" err="1"/>
              <a:t>Perencanaan</a:t>
            </a:r>
            <a:r>
              <a:rPr lang="en-US" dirty="0"/>
              <a:t> </a:t>
            </a:r>
            <a:r>
              <a:rPr lang="en-US" dirty="0" err="1"/>
              <a:t>merupakan</a:t>
            </a:r>
            <a:r>
              <a:rPr lang="en-US" dirty="0"/>
              <a:t> </a:t>
            </a:r>
            <a:r>
              <a:rPr lang="en-US" dirty="0" err="1"/>
              <a:t>langkah</a:t>
            </a:r>
            <a:r>
              <a:rPr lang="en-US" dirty="0"/>
              <a:t> </a:t>
            </a:r>
            <a:r>
              <a:rPr lang="en-US" dirty="0" err="1"/>
              <a:t>awal</a:t>
            </a:r>
            <a:r>
              <a:rPr lang="en-US" dirty="0"/>
              <a:t> </a:t>
            </a:r>
            <a:r>
              <a:rPr lang="en-US" dirty="0" err="1"/>
              <a:t>dalam</a:t>
            </a:r>
            <a:r>
              <a:rPr lang="en-US" dirty="0"/>
              <a:t> </a:t>
            </a:r>
            <a:r>
              <a:rPr lang="en-US" dirty="0" err="1"/>
              <a:t>penyelenggaraan</a:t>
            </a:r>
            <a:r>
              <a:rPr lang="en-US" dirty="0"/>
              <a:t> </a:t>
            </a:r>
            <a:r>
              <a:rPr lang="en-US" dirty="0" err="1"/>
              <a:t>kunjungan</a:t>
            </a:r>
            <a:r>
              <a:rPr lang="en-US" dirty="0"/>
              <a:t> </a:t>
            </a:r>
            <a:r>
              <a:rPr lang="en-US" dirty="0" err="1"/>
              <a:t>industri</a:t>
            </a:r>
            <a:r>
              <a:rPr lang="en-US" dirty="0"/>
              <a:t> </a:t>
            </a:r>
            <a:r>
              <a:rPr lang="en-US" dirty="0" err="1"/>
              <a:t>ini</a:t>
            </a:r>
            <a:r>
              <a:rPr lang="en-US" dirty="0"/>
              <a:t>, </a:t>
            </a:r>
            <a:r>
              <a:rPr lang="en-US" dirty="0" err="1"/>
              <a:t>kerjasama</a:t>
            </a:r>
            <a:r>
              <a:rPr lang="en-US" dirty="0"/>
              <a:t> yang </a:t>
            </a:r>
            <a:r>
              <a:rPr lang="en-US" dirty="0" err="1"/>
              <a:t>baik</a:t>
            </a:r>
            <a:r>
              <a:rPr lang="en-US" dirty="0"/>
              <a:t> </a:t>
            </a:r>
            <a:r>
              <a:rPr lang="en-US" dirty="0" err="1"/>
              <a:t>dari</a:t>
            </a:r>
            <a:r>
              <a:rPr lang="en-US" dirty="0"/>
              <a:t> </a:t>
            </a:r>
            <a:r>
              <a:rPr lang="en-US" dirty="0" err="1"/>
              <a:t>semua</a:t>
            </a:r>
            <a:r>
              <a:rPr lang="en-US" dirty="0"/>
              <a:t> </a:t>
            </a:r>
            <a:r>
              <a:rPr lang="en-US" dirty="0" err="1"/>
              <a:t>pihak</a:t>
            </a:r>
            <a:r>
              <a:rPr lang="en-US" dirty="0"/>
              <a:t> </a:t>
            </a:r>
            <a:r>
              <a:rPr lang="en-US" dirty="0" err="1"/>
              <a:t>dalam</a:t>
            </a:r>
            <a:r>
              <a:rPr lang="en-US" dirty="0"/>
              <a:t> </a:t>
            </a:r>
            <a:r>
              <a:rPr lang="en-US" dirty="0" err="1"/>
              <a:t>implementasinya</a:t>
            </a:r>
            <a:r>
              <a:rPr lang="en-US" dirty="0"/>
              <a:t> </a:t>
            </a:r>
            <a:r>
              <a:rPr lang="en-US" dirty="0" err="1"/>
              <a:t>merupakan</a:t>
            </a:r>
            <a:r>
              <a:rPr lang="en-US" dirty="0"/>
              <a:t> </a:t>
            </a:r>
            <a:r>
              <a:rPr lang="en-US" dirty="0" err="1"/>
              <a:t>kunci</a:t>
            </a:r>
            <a:r>
              <a:rPr lang="en-US" dirty="0"/>
              <a:t> </a:t>
            </a:r>
            <a:r>
              <a:rPr lang="en-US" dirty="0" err="1"/>
              <a:t>utama</a:t>
            </a:r>
            <a:r>
              <a:rPr lang="en-US" dirty="0"/>
              <a:t> </a:t>
            </a:r>
            <a:r>
              <a:rPr lang="en-US" dirty="0" err="1"/>
              <a:t>suatu</a:t>
            </a:r>
            <a:r>
              <a:rPr lang="en-US" dirty="0"/>
              <a:t> </a:t>
            </a:r>
            <a:r>
              <a:rPr lang="en-US" dirty="0" err="1"/>
              <a:t>keberhasilan</a:t>
            </a:r>
            <a:r>
              <a:rPr lang="en-US" dirty="0"/>
              <a:t>. </a:t>
            </a:r>
            <a:r>
              <a:rPr lang="en-US" dirty="0" err="1"/>
              <a:t>Akhirnya</a:t>
            </a:r>
            <a:r>
              <a:rPr lang="en-US" dirty="0"/>
              <a:t> </a:t>
            </a:r>
            <a:r>
              <a:rPr lang="en-US" dirty="0" err="1"/>
              <a:t>dengan</a:t>
            </a:r>
            <a:r>
              <a:rPr lang="en-US" dirty="0"/>
              <a:t> </a:t>
            </a:r>
            <a:r>
              <a:rPr lang="en-US" dirty="0" err="1"/>
              <a:t>penuh</a:t>
            </a:r>
            <a:r>
              <a:rPr lang="en-US" dirty="0"/>
              <a:t> rasa </a:t>
            </a:r>
            <a:r>
              <a:rPr lang="en-US" dirty="0" err="1"/>
              <a:t>syukur</a:t>
            </a:r>
            <a:r>
              <a:rPr lang="en-US" dirty="0"/>
              <a:t>, </a:t>
            </a:r>
            <a:r>
              <a:rPr lang="en-US" dirty="0" err="1"/>
              <a:t>kami</a:t>
            </a:r>
            <a:r>
              <a:rPr lang="en-US" dirty="0"/>
              <a:t> </a:t>
            </a:r>
            <a:r>
              <a:rPr lang="en-US" dirty="0" err="1"/>
              <a:t>menutup</a:t>
            </a:r>
            <a:r>
              <a:rPr lang="en-US" dirty="0"/>
              <a:t> </a:t>
            </a:r>
            <a:r>
              <a:rPr lang="en-US" dirty="0" err="1"/>
              <a:t>laporan</a:t>
            </a:r>
            <a:r>
              <a:rPr lang="en-US" dirty="0"/>
              <a:t> </a:t>
            </a:r>
            <a:r>
              <a:rPr lang="en-US" dirty="0" err="1"/>
              <a:t>pertanggungjawaban</a:t>
            </a:r>
            <a:r>
              <a:rPr lang="en-US" dirty="0"/>
              <a:t> </a:t>
            </a:r>
            <a:r>
              <a:rPr lang="en-US" dirty="0" err="1"/>
              <a:t>kunjungan</a:t>
            </a:r>
            <a:r>
              <a:rPr lang="en-US" dirty="0"/>
              <a:t> </a:t>
            </a:r>
            <a:r>
              <a:rPr lang="en-US" dirty="0" err="1"/>
              <a:t>industri</a:t>
            </a:r>
            <a:r>
              <a:rPr lang="en-US" dirty="0"/>
              <a:t> </a:t>
            </a:r>
            <a:r>
              <a:rPr lang="en-US" dirty="0" err="1"/>
              <a:t>ini</a:t>
            </a:r>
            <a:r>
              <a:rPr lang="en-US" dirty="0"/>
              <a:t>. </a:t>
            </a:r>
          </a:p>
          <a:p>
            <a:pPr algn="just"/>
            <a:r>
              <a:rPr lang="en-US" dirty="0" err="1"/>
              <a:t>Selanjutnya</a:t>
            </a:r>
            <a:r>
              <a:rPr lang="en-US" dirty="0"/>
              <a:t>, </a:t>
            </a:r>
            <a:r>
              <a:rPr lang="en-US" dirty="0" err="1"/>
              <a:t>kami</a:t>
            </a:r>
            <a:r>
              <a:rPr lang="en-US" dirty="0"/>
              <a:t> </a:t>
            </a:r>
            <a:r>
              <a:rPr lang="en-US" dirty="0" err="1"/>
              <a:t>ucapkan</a:t>
            </a:r>
            <a:r>
              <a:rPr lang="en-US" dirty="0"/>
              <a:t> </a:t>
            </a:r>
            <a:r>
              <a:rPr lang="en-US" dirty="0" err="1"/>
              <a:t>terima</a:t>
            </a:r>
            <a:r>
              <a:rPr lang="en-US" dirty="0"/>
              <a:t> </a:t>
            </a:r>
            <a:r>
              <a:rPr lang="en-US" dirty="0" err="1"/>
              <a:t>kasih</a:t>
            </a:r>
            <a:r>
              <a:rPr lang="en-US" dirty="0"/>
              <a:t> </a:t>
            </a:r>
            <a:r>
              <a:rPr lang="en-US" dirty="0" err="1"/>
              <a:t>kepada</a:t>
            </a:r>
            <a:r>
              <a:rPr lang="en-US" dirty="0"/>
              <a:t> </a:t>
            </a:r>
            <a:r>
              <a:rPr lang="en-US" dirty="0" err="1"/>
              <a:t>pihak-pihak</a:t>
            </a:r>
            <a:r>
              <a:rPr lang="en-US" dirty="0"/>
              <a:t> yang </a:t>
            </a:r>
            <a:r>
              <a:rPr lang="en-US" dirty="0" err="1"/>
              <a:t>turut</a:t>
            </a:r>
            <a:r>
              <a:rPr lang="en-US" dirty="0"/>
              <a:t> </a:t>
            </a:r>
            <a:r>
              <a:rPr lang="en-US" dirty="0" err="1"/>
              <a:t>terlibat</a:t>
            </a:r>
            <a:r>
              <a:rPr lang="en-US" dirty="0"/>
              <a:t> </a:t>
            </a:r>
            <a:r>
              <a:rPr lang="en-US" dirty="0" err="1"/>
              <a:t>dalam</a:t>
            </a:r>
            <a:r>
              <a:rPr lang="en-US" dirty="0"/>
              <a:t> </a:t>
            </a:r>
            <a:r>
              <a:rPr lang="en-US" dirty="0" err="1"/>
              <a:t>kesuksesan</a:t>
            </a:r>
            <a:r>
              <a:rPr lang="en-US" dirty="0"/>
              <a:t> </a:t>
            </a:r>
            <a:r>
              <a:rPr lang="en-US" dirty="0" err="1"/>
              <a:t>kegiatan</a:t>
            </a:r>
            <a:r>
              <a:rPr lang="en-US" dirty="0"/>
              <a:t> </a:t>
            </a:r>
            <a:r>
              <a:rPr lang="en-US" dirty="0" err="1"/>
              <a:t>kunjungan</a:t>
            </a:r>
            <a:r>
              <a:rPr lang="en-US" dirty="0"/>
              <a:t> </a:t>
            </a:r>
            <a:r>
              <a:rPr lang="en-US" dirty="0" err="1"/>
              <a:t>industri</a:t>
            </a:r>
            <a:r>
              <a:rPr lang="en-US" dirty="0"/>
              <a:t> </a:t>
            </a:r>
            <a:r>
              <a:rPr lang="en-US" dirty="0" err="1"/>
              <a:t>tersebut</a:t>
            </a:r>
            <a:r>
              <a:rPr lang="en-US" dirty="0"/>
              <a:t>. </a:t>
            </a:r>
            <a:r>
              <a:rPr lang="en-US" dirty="0" err="1"/>
              <a:t>Semoga</a:t>
            </a:r>
            <a:r>
              <a:rPr lang="en-US" dirty="0"/>
              <a:t> </a:t>
            </a:r>
            <a:r>
              <a:rPr lang="en-US" dirty="0" err="1"/>
              <a:t>dengan</a:t>
            </a:r>
            <a:r>
              <a:rPr lang="en-US" dirty="0"/>
              <a:t> </a:t>
            </a:r>
            <a:r>
              <a:rPr lang="en-US" dirty="0" err="1"/>
              <a:t>adanya</a:t>
            </a:r>
            <a:r>
              <a:rPr lang="en-US" dirty="0"/>
              <a:t> </a:t>
            </a:r>
            <a:r>
              <a:rPr lang="en-US" dirty="0" err="1"/>
              <a:t>kegiatan</a:t>
            </a:r>
            <a:r>
              <a:rPr lang="en-US" dirty="0"/>
              <a:t> </a:t>
            </a:r>
            <a:r>
              <a:rPr lang="en-US" dirty="0" err="1"/>
              <a:t>ini</a:t>
            </a:r>
            <a:r>
              <a:rPr lang="en-US" dirty="0"/>
              <a:t>, </a:t>
            </a:r>
            <a:r>
              <a:rPr lang="en-US" dirty="0" err="1"/>
              <a:t>dapat</a:t>
            </a:r>
            <a:r>
              <a:rPr lang="en-US" dirty="0"/>
              <a:t> </a:t>
            </a:r>
            <a:r>
              <a:rPr lang="en-US" dirty="0" err="1"/>
              <a:t>memberikan</a:t>
            </a:r>
            <a:r>
              <a:rPr lang="en-US" dirty="0"/>
              <a:t> </a:t>
            </a:r>
            <a:r>
              <a:rPr lang="en-US" dirty="0" err="1"/>
              <a:t>manfaat</a:t>
            </a:r>
            <a:r>
              <a:rPr lang="en-US" dirty="0"/>
              <a:t> yang </a:t>
            </a:r>
            <a:r>
              <a:rPr lang="en-US" dirty="0" err="1"/>
              <a:t>nyata</a:t>
            </a:r>
            <a:r>
              <a:rPr lang="en-US" dirty="0"/>
              <a:t>.</a:t>
            </a:r>
          </a:p>
        </p:txBody>
      </p:sp>
    </p:spTree>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4602162"/>
          </a:xfrm>
        </p:spPr>
        <p:txBody>
          <a:bodyPr>
            <a:noAutofit/>
          </a:bodyPr>
          <a:lstStyle/>
          <a:p>
            <a:pPr algn="just"/>
            <a:r>
              <a:rPr lang="en-US" sz="2800" dirty="0" err="1"/>
              <a:t>Globalisasi</a:t>
            </a:r>
            <a:r>
              <a:rPr lang="en-US" sz="2800" dirty="0"/>
              <a:t> yang </a:t>
            </a:r>
            <a:r>
              <a:rPr lang="en-US" sz="2800" dirty="0" err="1"/>
              <a:t>pada</a:t>
            </a:r>
            <a:r>
              <a:rPr lang="en-US" sz="2800" dirty="0"/>
              <a:t> </a:t>
            </a:r>
            <a:r>
              <a:rPr lang="en-US" sz="2800" dirty="0" err="1"/>
              <a:t>gilirannnya</a:t>
            </a:r>
            <a:r>
              <a:rPr lang="en-US" sz="2800" dirty="0"/>
              <a:t> </a:t>
            </a:r>
            <a:r>
              <a:rPr lang="en-US" sz="2800" dirty="0" err="1"/>
              <a:t>disusul</a:t>
            </a:r>
            <a:r>
              <a:rPr lang="en-US" sz="2800" dirty="0"/>
              <a:t> </a:t>
            </a:r>
            <a:r>
              <a:rPr lang="en-US" sz="2800" dirty="0" err="1"/>
              <a:t>dengan</a:t>
            </a:r>
            <a:r>
              <a:rPr lang="en-US" sz="2800" dirty="0"/>
              <a:t> </a:t>
            </a:r>
            <a:r>
              <a:rPr lang="en-US" sz="2800" dirty="0" err="1"/>
              <a:t>perdagangan</a:t>
            </a:r>
            <a:r>
              <a:rPr lang="en-US" sz="2800" dirty="0"/>
              <a:t> </a:t>
            </a:r>
            <a:r>
              <a:rPr lang="en-US" sz="2800" dirty="0" err="1"/>
              <a:t>bebas</a:t>
            </a:r>
            <a:r>
              <a:rPr lang="en-US" sz="2800" dirty="0"/>
              <a:t> </a:t>
            </a:r>
            <a:r>
              <a:rPr lang="en-US" sz="2800" dirty="0" err="1"/>
              <a:t>merupakan</a:t>
            </a:r>
            <a:r>
              <a:rPr lang="en-US" sz="2800" dirty="0"/>
              <a:t> </a:t>
            </a:r>
            <a:r>
              <a:rPr lang="en-US" sz="2800" dirty="0" err="1"/>
              <a:t>tantangan</a:t>
            </a:r>
            <a:r>
              <a:rPr lang="en-US" sz="2800" dirty="0"/>
              <a:t> </a:t>
            </a:r>
            <a:r>
              <a:rPr lang="en-US" sz="2800" dirty="0" err="1"/>
              <a:t>nyata</a:t>
            </a:r>
            <a:r>
              <a:rPr lang="en-US" sz="2800" dirty="0"/>
              <a:t> yang </a:t>
            </a:r>
            <a:r>
              <a:rPr lang="en-US" sz="2800" dirty="0" err="1"/>
              <a:t>harus</a:t>
            </a:r>
            <a:r>
              <a:rPr lang="en-US" sz="2800" dirty="0"/>
              <a:t> </a:t>
            </a:r>
            <a:r>
              <a:rPr lang="en-US" sz="2800" dirty="0" err="1"/>
              <a:t>dihadapi</a:t>
            </a:r>
            <a:r>
              <a:rPr lang="en-US" sz="2800" dirty="0"/>
              <a:t>. </a:t>
            </a:r>
            <a:r>
              <a:rPr lang="en-US" sz="2800" dirty="0" err="1"/>
              <a:t>Kesiapan</a:t>
            </a:r>
            <a:r>
              <a:rPr lang="en-US" sz="2800" dirty="0"/>
              <a:t> </a:t>
            </a:r>
            <a:r>
              <a:rPr lang="en-US" sz="2800" dirty="0" err="1"/>
              <a:t>generasi</a:t>
            </a:r>
            <a:r>
              <a:rPr lang="en-US" sz="2800" dirty="0"/>
              <a:t> </a:t>
            </a:r>
            <a:r>
              <a:rPr lang="en-US" sz="2800" dirty="0" err="1"/>
              <a:t>muda</a:t>
            </a:r>
            <a:r>
              <a:rPr lang="en-US" sz="2800" dirty="0"/>
              <a:t> </a:t>
            </a:r>
            <a:r>
              <a:rPr lang="en-US" sz="2800" dirty="0" err="1"/>
              <a:t>sebagai</a:t>
            </a:r>
            <a:r>
              <a:rPr lang="en-US" sz="2800" dirty="0"/>
              <a:t> </a:t>
            </a:r>
            <a:r>
              <a:rPr lang="en-US" sz="2800" dirty="0" err="1"/>
              <a:t>penerus</a:t>
            </a:r>
            <a:r>
              <a:rPr lang="en-US" sz="2800" dirty="0"/>
              <a:t> </a:t>
            </a:r>
            <a:r>
              <a:rPr lang="en-US" sz="2800" dirty="0" err="1"/>
              <a:t>bangsa</a:t>
            </a:r>
            <a:r>
              <a:rPr lang="en-US" sz="2800" dirty="0"/>
              <a:t> </a:t>
            </a:r>
            <a:r>
              <a:rPr lang="en-US" sz="2800" dirty="0" err="1"/>
              <a:t>dalam</a:t>
            </a:r>
            <a:r>
              <a:rPr lang="en-US" sz="2800" dirty="0"/>
              <a:t> </a:t>
            </a:r>
            <a:r>
              <a:rPr lang="en-US" sz="2800" dirty="0" err="1"/>
              <a:t>menghadapinya</a:t>
            </a:r>
            <a:r>
              <a:rPr lang="en-US" sz="2800" dirty="0"/>
              <a:t> </a:t>
            </a:r>
            <a:r>
              <a:rPr lang="en-US" sz="2800" dirty="0" err="1"/>
              <a:t>akan</a:t>
            </a:r>
            <a:r>
              <a:rPr lang="en-US" sz="2800" dirty="0"/>
              <a:t> </a:t>
            </a:r>
            <a:r>
              <a:rPr lang="en-US" sz="2800" dirty="0" err="1"/>
              <a:t>menentukan</a:t>
            </a:r>
            <a:r>
              <a:rPr lang="en-US" sz="2800" dirty="0"/>
              <a:t> </a:t>
            </a:r>
            <a:r>
              <a:rPr lang="en-US" sz="2800" dirty="0" err="1"/>
              <a:t>apakah</a:t>
            </a:r>
            <a:r>
              <a:rPr lang="en-US" sz="2800" dirty="0"/>
              <a:t> </a:t>
            </a:r>
            <a:r>
              <a:rPr lang="en-US" sz="2800" dirty="0" err="1"/>
              <a:t>globalisasi</a:t>
            </a:r>
            <a:r>
              <a:rPr lang="en-US" sz="2800" dirty="0"/>
              <a:t> </a:t>
            </a:r>
            <a:r>
              <a:rPr lang="en-US" sz="2800" dirty="0" err="1"/>
              <a:t>tersebut</a:t>
            </a:r>
            <a:r>
              <a:rPr lang="en-US" sz="2800" dirty="0"/>
              <a:t> </a:t>
            </a:r>
            <a:r>
              <a:rPr lang="en-US" sz="2800" dirty="0" err="1"/>
              <a:t>merupakan</a:t>
            </a:r>
            <a:r>
              <a:rPr lang="en-US" sz="2800" dirty="0"/>
              <a:t> </a:t>
            </a:r>
            <a:r>
              <a:rPr lang="en-US" sz="2800" dirty="0" err="1"/>
              <a:t>ancaman</a:t>
            </a:r>
            <a:r>
              <a:rPr lang="en-US" sz="2800" dirty="0"/>
              <a:t> </a:t>
            </a:r>
            <a:r>
              <a:rPr lang="en-US" sz="2800" dirty="0" err="1"/>
              <a:t>ataukah</a:t>
            </a:r>
            <a:r>
              <a:rPr lang="en-US" sz="2800" dirty="0"/>
              <a:t> </a:t>
            </a:r>
            <a:r>
              <a:rPr lang="en-US" sz="2800" dirty="0" err="1"/>
              <a:t>suatu</a:t>
            </a:r>
            <a:r>
              <a:rPr lang="en-US" sz="2800" dirty="0"/>
              <a:t> </a:t>
            </a:r>
            <a:r>
              <a:rPr lang="en-US" sz="2800" dirty="0" err="1"/>
              <a:t>kendaraan</a:t>
            </a:r>
            <a:r>
              <a:rPr lang="en-US" sz="2800" dirty="0"/>
              <a:t> </a:t>
            </a:r>
            <a:r>
              <a:rPr lang="en-US" sz="2800" dirty="0" err="1"/>
              <a:t>menuju</a:t>
            </a:r>
            <a:r>
              <a:rPr lang="en-US" sz="2800" dirty="0"/>
              <a:t> </a:t>
            </a:r>
            <a:r>
              <a:rPr lang="en-US" sz="2800" dirty="0" err="1"/>
              <a:t>kemajuan</a:t>
            </a:r>
            <a:r>
              <a:rPr lang="en-US" sz="2800" dirty="0"/>
              <a:t> </a:t>
            </a:r>
            <a:r>
              <a:rPr lang="en-US" sz="2800" dirty="0" err="1"/>
              <a:t>untuk</a:t>
            </a:r>
            <a:r>
              <a:rPr lang="en-US" sz="2800" dirty="0"/>
              <a:t> </a:t>
            </a:r>
            <a:r>
              <a:rPr lang="en-US" sz="2800" dirty="0" err="1"/>
              <a:t>menggapai</a:t>
            </a:r>
            <a:r>
              <a:rPr lang="en-US" sz="2800" dirty="0"/>
              <a:t> </a:t>
            </a:r>
            <a:r>
              <a:rPr lang="en-US" sz="2800" dirty="0" err="1"/>
              <a:t>kehidupan</a:t>
            </a:r>
            <a:r>
              <a:rPr lang="en-US" sz="2800" dirty="0"/>
              <a:t> yang </a:t>
            </a:r>
            <a:r>
              <a:rPr lang="en-US" sz="2800" dirty="0" err="1"/>
              <a:t>lebih</a:t>
            </a:r>
            <a:r>
              <a:rPr lang="en-US" sz="2800" dirty="0"/>
              <a:t> </a:t>
            </a:r>
            <a:r>
              <a:rPr lang="en-US" sz="2800" dirty="0" err="1"/>
              <a:t>baik</a:t>
            </a:r>
            <a:r>
              <a:rPr lang="en-US" sz="2800" dirty="0"/>
              <a:t>. </a:t>
            </a:r>
            <a:r>
              <a:rPr lang="en-US" sz="2800" dirty="0" err="1"/>
              <a:t>Maka</a:t>
            </a:r>
            <a:r>
              <a:rPr lang="en-US" sz="2800" dirty="0"/>
              <a:t> </a:t>
            </a:r>
            <a:r>
              <a:rPr lang="en-US" sz="2800" dirty="0" err="1"/>
              <a:t>sebagai</a:t>
            </a:r>
            <a:r>
              <a:rPr lang="en-US" sz="2800" dirty="0"/>
              <a:t> </a:t>
            </a:r>
            <a:r>
              <a:rPr lang="en-US" sz="2800" dirty="0" err="1"/>
              <a:t>generasi</a:t>
            </a:r>
            <a:r>
              <a:rPr lang="en-US" sz="2800" dirty="0"/>
              <a:t> </a:t>
            </a:r>
            <a:r>
              <a:rPr lang="en-US" sz="2800" dirty="0" err="1"/>
              <a:t>penerus</a:t>
            </a:r>
            <a:r>
              <a:rPr lang="en-US" sz="2800" dirty="0"/>
              <a:t> </a:t>
            </a:r>
            <a:r>
              <a:rPr lang="en-US" sz="2800" dirty="0" err="1"/>
              <a:t>bangsa</a:t>
            </a:r>
            <a:r>
              <a:rPr lang="en-US" sz="2800" dirty="0"/>
              <a:t> </a:t>
            </a:r>
            <a:r>
              <a:rPr lang="en-US" sz="2800" dirty="0" err="1"/>
              <a:t>sangat</a:t>
            </a:r>
            <a:r>
              <a:rPr lang="en-US" sz="2800" dirty="0"/>
              <a:t> </a:t>
            </a:r>
            <a:r>
              <a:rPr lang="en-US" sz="2800" dirty="0" err="1"/>
              <a:t>dibutuhkan</a:t>
            </a:r>
            <a:r>
              <a:rPr lang="en-US" sz="2800" dirty="0"/>
              <a:t> </a:t>
            </a:r>
            <a:r>
              <a:rPr lang="en-US" sz="2800" dirty="0" err="1"/>
              <a:t>kompetensi</a:t>
            </a:r>
            <a:r>
              <a:rPr lang="en-US" sz="2800" dirty="0"/>
              <a:t> yang </a:t>
            </a:r>
            <a:r>
              <a:rPr lang="en-US" sz="2800" dirty="0" err="1"/>
              <a:t>memadai</a:t>
            </a:r>
            <a:r>
              <a:rPr lang="en-US" sz="2800" dirty="0"/>
              <a:t> </a:t>
            </a:r>
            <a:r>
              <a:rPr lang="en-US" sz="2800" dirty="0" err="1"/>
              <a:t>untuk</a:t>
            </a:r>
            <a:r>
              <a:rPr lang="en-US" sz="2800" dirty="0"/>
              <a:t> </a:t>
            </a:r>
            <a:r>
              <a:rPr lang="en-US" sz="2800" dirty="0" err="1"/>
              <a:t>terjun</a:t>
            </a:r>
            <a:r>
              <a:rPr lang="en-US" sz="2800" dirty="0"/>
              <a:t> </a:t>
            </a:r>
            <a:r>
              <a:rPr lang="en-US" sz="2800" dirty="0" err="1" smtClean="0"/>
              <a:t>dalam</a:t>
            </a:r>
            <a:r>
              <a:rPr lang="en-US" sz="2800" dirty="0"/>
              <a:t> </a:t>
            </a:r>
            <a:r>
              <a:rPr lang="en-US" sz="2800" dirty="0" err="1" smtClean="0"/>
              <a:t>persaingan</a:t>
            </a:r>
            <a:r>
              <a:rPr lang="en-US" sz="2800" dirty="0" smtClean="0"/>
              <a:t> global </a:t>
            </a:r>
            <a:r>
              <a:rPr lang="en-US" sz="2800" dirty="0" err="1" smtClean="0"/>
              <a:t>tersebut</a:t>
            </a:r>
            <a:r>
              <a:rPr lang="en-US" sz="4400" dirty="0"/>
              <a:t>.</a:t>
            </a:r>
          </a:p>
        </p:txBody>
      </p:sp>
    </p:spTree>
  </p:cSld>
  <p:clrMapOvr>
    <a:masterClrMapping/>
  </p:clrMapOvr>
  <p:transition spd="slow">
    <p:plus/>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92762"/>
          </a:xfrm>
        </p:spPr>
        <p:txBody>
          <a:bodyPr>
            <a:noAutofit/>
          </a:bodyPr>
          <a:lstStyle/>
          <a:p>
            <a:pPr algn="ctr"/>
            <a:r>
              <a:rPr lang="en-US" sz="1800" b="1" dirty="0"/>
              <a:t>PANITIA PELAKSANA</a:t>
            </a:r>
            <a:r>
              <a:rPr lang="en-US" sz="1800" dirty="0"/>
              <a:t/>
            </a:r>
            <a:br>
              <a:rPr lang="en-US" sz="1800" dirty="0"/>
            </a:br>
            <a:r>
              <a:rPr lang="en-US" sz="1800" b="1" dirty="0"/>
              <a:t>VISIT FACTORY WIDYA WIWAHA VISITTING TO LEARNNING 2013</a:t>
            </a:r>
            <a:r>
              <a:rPr lang="en-US" sz="1800" dirty="0"/>
              <a:t/>
            </a:r>
            <a:br>
              <a:rPr lang="en-US" sz="1800" dirty="0"/>
            </a:br>
            <a:r>
              <a:rPr lang="en-US" sz="1800" dirty="0"/>
              <a:t> </a:t>
            </a:r>
            <a:br>
              <a:rPr lang="en-US" sz="1800" dirty="0"/>
            </a:br>
            <a:r>
              <a:rPr lang="en-US" sz="1800" dirty="0" err="1"/>
              <a:t>Ketua</a:t>
            </a:r>
            <a:r>
              <a:rPr lang="en-US" sz="1800" dirty="0"/>
              <a:t> </a:t>
            </a:r>
            <a:r>
              <a:rPr lang="en-US" sz="1800" dirty="0" err="1"/>
              <a:t>panitia</a:t>
            </a:r>
            <a:r>
              <a:rPr lang="en-US" sz="1800" dirty="0"/>
              <a:t> </a:t>
            </a:r>
            <a:r>
              <a:rPr lang="en-US" sz="1800" dirty="0" smtClean="0"/>
              <a:t>:  </a:t>
            </a:r>
            <a:r>
              <a:rPr lang="en-US" sz="1800" b="1" dirty="0" err="1" smtClean="0"/>
              <a:t>Aris</a:t>
            </a:r>
            <a:r>
              <a:rPr lang="en-US" sz="1800" b="1" dirty="0" smtClean="0"/>
              <a:t> </a:t>
            </a:r>
            <a:r>
              <a:rPr lang="en-US" sz="1800" b="1" dirty="0" err="1" smtClean="0"/>
              <a:t>Darmawan</a:t>
            </a:r>
            <a:r>
              <a:rPr lang="en-US" sz="1800" b="1" dirty="0" smtClean="0"/>
              <a:t>	</a:t>
            </a:r>
            <a:r>
              <a:rPr lang="en-US" sz="1800" dirty="0" smtClean="0"/>
              <a:t> NIM : 111112580 </a:t>
            </a:r>
            <a:r>
              <a:rPr lang="en-US" sz="1800" dirty="0"/>
              <a:t/>
            </a:r>
            <a:br>
              <a:rPr lang="en-US" sz="1800" dirty="0"/>
            </a:br>
            <a:r>
              <a:rPr lang="en-US" sz="1800" dirty="0"/>
              <a:t> </a:t>
            </a:r>
            <a:br>
              <a:rPr lang="en-US" sz="1800" dirty="0"/>
            </a:br>
            <a:r>
              <a:rPr lang="en-US" sz="1800" dirty="0" err="1"/>
              <a:t>Sekretaris</a:t>
            </a:r>
            <a:r>
              <a:rPr lang="en-US" sz="1800" dirty="0"/>
              <a:t> </a:t>
            </a:r>
            <a:r>
              <a:rPr lang="en-US" sz="1800" dirty="0" smtClean="0"/>
              <a:t>      : </a:t>
            </a:r>
            <a:r>
              <a:rPr lang="en-US" sz="1800" b="1" dirty="0" err="1" smtClean="0"/>
              <a:t>Condro</a:t>
            </a:r>
            <a:r>
              <a:rPr lang="en-US" sz="1800" b="1" dirty="0" smtClean="0"/>
              <a:t> </a:t>
            </a:r>
            <a:r>
              <a:rPr lang="en-US" sz="1800" b="1" dirty="0" err="1" smtClean="0"/>
              <a:t>Riyanto</a:t>
            </a:r>
            <a:r>
              <a:rPr lang="en-US" sz="1800" b="1" dirty="0" smtClean="0"/>
              <a:t> 	</a:t>
            </a:r>
            <a:r>
              <a:rPr lang="en-US" sz="1800" dirty="0" smtClean="0"/>
              <a:t>NIM : 111112707 </a:t>
            </a:r>
            <a:r>
              <a:rPr lang="en-US" sz="1800" dirty="0"/>
              <a:t/>
            </a:r>
            <a:br>
              <a:rPr lang="en-US" sz="1800" dirty="0"/>
            </a:br>
            <a:r>
              <a:rPr lang="en-US" sz="1800" dirty="0"/>
              <a:t>      </a:t>
            </a:r>
            <a:r>
              <a:rPr lang="en-US" sz="1800" dirty="0" err="1"/>
              <a:t>Ketua</a:t>
            </a:r>
            <a:r>
              <a:rPr lang="en-US" sz="1800" dirty="0"/>
              <a:t> </a:t>
            </a:r>
            <a:r>
              <a:rPr lang="en-US" sz="1800" dirty="0" smtClean="0"/>
              <a:t>                                                                           </a:t>
            </a:r>
            <a:r>
              <a:rPr lang="en-US" sz="1800" dirty="0"/>
              <a:t>   </a:t>
            </a:r>
            <a:r>
              <a:rPr lang="en-US" sz="1800" dirty="0" err="1"/>
              <a:t>Ketua</a:t>
            </a:r>
            <a:r>
              <a:rPr lang="en-US" sz="1800" dirty="0"/>
              <a:t> </a:t>
            </a:r>
            <a:br>
              <a:rPr lang="en-US" sz="1800" dirty="0"/>
            </a:br>
            <a:r>
              <a:rPr lang="en-US" sz="1800" dirty="0" err="1"/>
              <a:t>Himpunan</a:t>
            </a:r>
            <a:r>
              <a:rPr lang="en-US" sz="1800" dirty="0"/>
              <a:t> </a:t>
            </a:r>
            <a:r>
              <a:rPr lang="en-US" sz="1800" dirty="0" err="1"/>
              <a:t>Mahasiswa</a:t>
            </a:r>
            <a:r>
              <a:rPr lang="en-US" sz="1800" dirty="0"/>
              <a:t> </a:t>
            </a:r>
            <a:r>
              <a:rPr lang="en-US" sz="1800" dirty="0" err="1"/>
              <a:t>Jurusan</a:t>
            </a:r>
            <a:r>
              <a:rPr lang="en-US" sz="1800" dirty="0"/>
              <a:t> </a:t>
            </a:r>
            <a:r>
              <a:rPr lang="en-US" sz="1800" dirty="0" err="1"/>
              <a:t>Manajemen</a:t>
            </a:r>
            <a:r>
              <a:rPr lang="en-US" sz="1800" dirty="0"/>
              <a:t>       </a:t>
            </a:r>
            <a:r>
              <a:rPr lang="en-US" sz="1800" dirty="0" err="1" smtClean="0"/>
              <a:t>Himpunan</a:t>
            </a:r>
            <a:r>
              <a:rPr lang="en-US" sz="1800" dirty="0" smtClean="0"/>
              <a:t> </a:t>
            </a:r>
            <a:r>
              <a:rPr lang="en-US" sz="1800" dirty="0" err="1"/>
              <a:t>Mahasiswa</a:t>
            </a:r>
            <a:r>
              <a:rPr lang="en-US" sz="1800" dirty="0"/>
              <a:t> </a:t>
            </a:r>
            <a:r>
              <a:rPr lang="en-US" sz="1800" dirty="0" err="1"/>
              <a:t>Jurusan</a:t>
            </a:r>
            <a:r>
              <a:rPr lang="en-US" sz="1800" dirty="0"/>
              <a:t> </a:t>
            </a:r>
            <a:r>
              <a:rPr lang="en-US" sz="1800" dirty="0" err="1"/>
              <a:t>Akuntansi</a:t>
            </a:r>
            <a:r>
              <a:rPr lang="en-US" sz="1800" dirty="0"/>
              <a:t> </a:t>
            </a:r>
            <a:br>
              <a:rPr lang="en-US" sz="1800" dirty="0"/>
            </a:br>
            <a:r>
              <a:rPr lang="en-US" sz="1800" dirty="0"/>
              <a:t> </a:t>
            </a:r>
            <a:br>
              <a:rPr lang="en-US" sz="1800" dirty="0"/>
            </a:br>
            <a:r>
              <a:rPr lang="en-US" sz="1800" dirty="0"/>
              <a:t> </a:t>
            </a:r>
            <a:br>
              <a:rPr lang="en-US" sz="1800" dirty="0"/>
            </a:br>
            <a:r>
              <a:rPr lang="en-US" sz="1800" b="1" dirty="0"/>
              <a:t>    </a:t>
            </a:r>
            <a:r>
              <a:rPr lang="en-US" sz="1800" b="1" dirty="0" err="1"/>
              <a:t>Nofita</a:t>
            </a:r>
            <a:r>
              <a:rPr lang="en-US" sz="1800" b="1" dirty="0"/>
              <a:t> </a:t>
            </a:r>
            <a:r>
              <a:rPr lang="en-US" sz="1800" b="1" dirty="0" err="1"/>
              <a:t>Aminatun</a:t>
            </a:r>
            <a:r>
              <a:rPr lang="en-US" sz="1800" b="1" dirty="0"/>
              <a:t> </a:t>
            </a:r>
            <a:r>
              <a:rPr lang="en-US" sz="1800" b="1" dirty="0" smtClean="0"/>
              <a:t>                                                                    </a:t>
            </a:r>
            <a:r>
              <a:rPr lang="en-US" sz="1800" b="1" dirty="0" err="1" smtClean="0"/>
              <a:t>Sholekah</a:t>
            </a:r>
            <a:r>
              <a:rPr lang="en-US" sz="1800" b="1" dirty="0"/>
              <a:t>    ` </a:t>
            </a:r>
            <a:r>
              <a:rPr lang="en-US" sz="1800" b="1" dirty="0" err="1" smtClean="0"/>
              <a:t>Nuryanto</a:t>
            </a:r>
            <a:r>
              <a:rPr lang="en-US" sz="1800" dirty="0" smtClean="0"/>
              <a:t/>
            </a:r>
            <a:br>
              <a:rPr lang="en-US" sz="1800" dirty="0" smtClean="0"/>
            </a:br>
            <a:r>
              <a:rPr lang="en-US" sz="1800" dirty="0" smtClean="0"/>
              <a:t>    NIM </a:t>
            </a:r>
            <a:r>
              <a:rPr lang="en-US" sz="1800" dirty="0"/>
              <a:t>: 111112662    </a:t>
            </a:r>
            <a:r>
              <a:rPr lang="en-US" sz="1800" dirty="0" smtClean="0"/>
              <a:t>                                                      NIM </a:t>
            </a:r>
            <a:r>
              <a:rPr lang="en-US" sz="1800" dirty="0"/>
              <a:t>: 111212685 </a:t>
            </a:r>
            <a:br>
              <a:rPr lang="en-US" sz="1800" dirty="0"/>
            </a:br>
            <a:r>
              <a:rPr lang="en-US" sz="1800" dirty="0" err="1" smtClean="0"/>
              <a:t>Mengetahui</a:t>
            </a:r>
            <a:r>
              <a:rPr lang="en-US" sz="1800" dirty="0"/>
              <a:t>, </a:t>
            </a:r>
            <a:br>
              <a:rPr lang="en-US" sz="1800" dirty="0"/>
            </a:br>
            <a:r>
              <a:rPr lang="en-US" sz="1800" dirty="0" err="1"/>
              <a:t>Presiden</a:t>
            </a:r>
            <a:r>
              <a:rPr lang="en-US" sz="1800" dirty="0"/>
              <a:t> </a:t>
            </a:r>
            <a:r>
              <a:rPr lang="en-US" sz="1800" dirty="0" err="1"/>
              <a:t>Badan</a:t>
            </a:r>
            <a:r>
              <a:rPr lang="en-US" sz="1800" dirty="0"/>
              <a:t> </a:t>
            </a:r>
            <a:r>
              <a:rPr lang="en-US" sz="1800" dirty="0" err="1"/>
              <a:t>Eksekutif</a:t>
            </a:r>
            <a:r>
              <a:rPr lang="en-US" sz="1800" dirty="0"/>
              <a:t> </a:t>
            </a:r>
            <a:r>
              <a:rPr lang="en-US" sz="1800" dirty="0" err="1"/>
              <a:t>Mahasiswa</a:t>
            </a:r>
            <a:r>
              <a:rPr lang="en-US" sz="1800" dirty="0"/>
              <a:t> </a:t>
            </a:r>
            <a:br>
              <a:rPr lang="en-US" sz="1800" dirty="0"/>
            </a:br>
            <a:r>
              <a:rPr lang="en-US" sz="1800" dirty="0"/>
              <a:t> </a:t>
            </a:r>
            <a:br>
              <a:rPr lang="en-US" sz="1800" dirty="0"/>
            </a:br>
            <a:r>
              <a:rPr lang="en-US" sz="1800" dirty="0"/>
              <a:t> </a:t>
            </a:r>
            <a:br>
              <a:rPr lang="en-US" sz="1800" dirty="0"/>
            </a:br>
            <a:r>
              <a:rPr lang="en-US" sz="1800" b="1" dirty="0" err="1"/>
              <a:t>Sulis</a:t>
            </a:r>
            <a:r>
              <a:rPr lang="en-US" sz="1800" b="1" dirty="0"/>
              <a:t> </a:t>
            </a:r>
            <a:r>
              <a:rPr lang="en-US" sz="1800" b="1" dirty="0" err="1"/>
              <a:t>Nurbaika</a:t>
            </a:r>
            <a:endParaRPr lang="en-US" sz="1800" dirty="0"/>
          </a:p>
        </p:txBody>
      </p:sp>
    </p:spTree>
  </p:cSld>
  <p:clrMapOvr>
    <a:masterClrMapping/>
  </p:clrMapOvr>
  <p:transition spd="slow">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44962"/>
          </a:xfrm>
        </p:spPr>
        <p:txBody>
          <a:bodyPr>
            <a:normAutofit/>
          </a:bodyPr>
          <a:lstStyle/>
          <a:p>
            <a:r>
              <a:rPr lang="en-US" sz="2000" dirty="0" err="1"/>
              <a:t>Menyetujui</a:t>
            </a:r>
            <a:r>
              <a:rPr lang="en-US" sz="2000" dirty="0"/>
              <a:t> , </a:t>
            </a:r>
            <a:br>
              <a:rPr lang="en-US" sz="2000" dirty="0"/>
            </a:br>
            <a:r>
              <a:rPr lang="en-US" sz="2000" dirty="0"/>
              <a:t> </a:t>
            </a:r>
            <a:br>
              <a:rPr lang="en-US" sz="2000" dirty="0"/>
            </a:br>
            <a:r>
              <a:rPr lang="id-ID" sz="2000" dirty="0" smtClean="0"/>
              <a:t>    </a:t>
            </a:r>
            <a:r>
              <a:rPr lang="en-US" sz="2000" dirty="0" err="1" smtClean="0"/>
              <a:t>Ketua</a:t>
            </a:r>
            <a:r>
              <a:rPr lang="en-US" sz="2000" dirty="0" smtClean="0"/>
              <a:t> </a:t>
            </a:r>
            <a:r>
              <a:rPr lang="en-US" sz="2000" dirty="0"/>
              <a:t>STIE </a:t>
            </a:r>
            <a:r>
              <a:rPr lang="en-US" sz="2000" dirty="0" err="1"/>
              <a:t>Widya</a:t>
            </a:r>
            <a:r>
              <a:rPr lang="en-US" sz="2000" dirty="0"/>
              <a:t> </a:t>
            </a:r>
            <a:r>
              <a:rPr lang="en-US" sz="2000" dirty="0" err="1"/>
              <a:t>Wiwaha</a:t>
            </a:r>
            <a:r>
              <a:rPr lang="en-US" sz="2000" dirty="0"/>
              <a:t>   </a:t>
            </a:r>
            <a:r>
              <a:rPr lang="en-US" sz="2000" dirty="0" smtClean="0"/>
              <a:t>                       </a:t>
            </a:r>
            <a:r>
              <a:rPr lang="en-US" sz="2000" dirty="0"/>
              <a:t> </a:t>
            </a:r>
            <a:r>
              <a:rPr lang="en-US" sz="2000" dirty="0" err="1"/>
              <a:t>Wakil</a:t>
            </a:r>
            <a:r>
              <a:rPr lang="en-US" sz="2000" dirty="0"/>
              <a:t> </a:t>
            </a:r>
            <a:r>
              <a:rPr lang="en-US" sz="2000" dirty="0" err="1"/>
              <a:t>Ketua</a:t>
            </a:r>
            <a:r>
              <a:rPr lang="en-US" sz="2000" dirty="0"/>
              <a:t> </a:t>
            </a:r>
            <a:r>
              <a:rPr lang="en-US" sz="2000" dirty="0" err="1"/>
              <a:t>STIEWidya</a:t>
            </a:r>
            <a:r>
              <a:rPr lang="en-US" sz="2000" dirty="0"/>
              <a:t> </a:t>
            </a:r>
            <a:r>
              <a:rPr lang="en-US" sz="2000" dirty="0" err="1"/>
              <a:t>Wiwaha</a:t>
            </a:r>
            <a:r>
              <a:rPr lang="en-US" sz="2000" dirty="0"/>
              <a:t> </a:t>
            </a:r>
            <a:br>
              <a:rPr lang="en-US" sz="2000" dirty="0"/>
            </a:br>
            <a:r>
              <a:rPr lang="en-US" sz="2000" dirty="0"/>
              <a:t>   </a:t>
            </a:r>
            <a:r>
              <a:rPr lang="en-US" sz="2000" dirty="0" smtClean="0"/>
              <a:t>                                            </a:t>
            </a:r>
            <a:r>
              <a:rPr lang="en-US" sz="2000" dirty="0"/>
              <a:t> </a:t>
            </a:r>
            <a:r>
              <a:rPr lang="en-US" sz="2000" dirty="0" smtClean="0"/>
              <a:t>                         </a:t>
            </a:r>
            <a:r>
              <a:rPr lang="id-ID" sz="2000" dirty="0" smtClean="0"/>
              <a:t>    </a:t>
            </a:r>
            <a:r>
              <a:rPr lang="en-US" sz="2000" dirty="0" smtClean="0"/>
              <a:t> </a:t>
            </a:r>
            <a:r>
              <a:rPr lang="en-US" sz="2000" dirty="0" err="1" smtClean="0"/>
              <a:t>Bidang</a:t>
            </a:r>
            <a:r>
              <a:rPr lang="en-US" sz="2000" dirty="0" smtClean="0"/>
              <a:t> </a:t>
            </a:r>
            <a:r>
              <a:rPr lang="en-US" sz="2000" dirty="0" err="1"/>
              <a:t>Kemahasiswaan</a:t>
            </a:r>
            <a:r>
              <a:rPr lang="en-US" sz="2000" dirty="0"/>
              <a:t> </a:t>
            </a:r>
            <a:br>
              <a:rPr lang="en-US" sz="2000" dirty="0"/>
            </a:br>
            <a:r>
              <a:rPr lang="en-US" sz="2000" dirty="0"/>
              <a:t> </a:t>
            </a:r>
            <a:br>
              <a:rPr lang="en-US" sz="2000" dirty="0"/>
            </a:br>
            <a:r>
              <a:rPr lang="en-US" sz="2000" dirty="0"/>
              <a:t> </a:t>
            </a:r>
            <a:br>
              <a:rPr lang="en-US" sz="2000" dirty="0"/>
            </a:br>
            <a:r>
              <a:rPr lang="en-US" sz="2000" dirty="0"/>
              <a:t>    </a:t>
            </a:r>
            <a:r>
              <a:rPr lang="en-US" sz="2000" b="1" dirty="0" err="1"/>
              <a:t>Moh</a:t>
            </a:r>
            <a:r>
              <a:rPr lang="en-US" sz="2000" b="1" dirty="0"/>
              <a:t>. </a:t>
            </a:r>
            <a:r>
              <a:rPr lang="en-US" sz="2000" b="1" dirty="0" err="1"/>
              <a:t>Mahsun</a:t>
            </a:r>
            <a:r>
              <a:rPr lang="en-US" sz="2000" b="1" dirty="0"/>
              <a:t>, SE., </a:t>
            </a:r>
            <a:r>
              <a:rPr lang="en-US" sz="2000" b="1" dirty="0" err="1"/>
              <a:t>Msi</a:t>
            </a:r>
            <a:r>
              <a:rPr lang="en-US" sz="2000" b="1" dirty="0"/>
              <a:t>. </a:t>
            </a:r>
            <a:r>
              <a:rPr lang="en-US" sz="2000" b="1" dirty="0" err="1"/>
              <a:t>Akt</a:t>
            </a:r>
            <a:r>
              <a:rPr lang="en-US" sz="2000" b="1" dirty="0"/>
              <a:t>.    </a:t>
            </a:r>
            <a:r>
              <a:rPr lang="id-ID" sz="2000" b="1" smtClean="0"/>
              <a:t>                 </a:t>
            </a:r>
            <a:r>
              <a:rPr lang="en-US" sz="2000" b="1" smtClean="0"/>
              <a:t>Drs</a:t>
            </a:r>
            <a:r>
              <a:rPr lang="en-US" sz="2000" b="1" dirty="0"/>
              <a:t>. </a:t>
            </a:r>
            <a:r>
              <a:rPr lang="en-US" sz="2000" b="1" dirty="0" err="1"/>
              <a:t>Muda</a:t>
            </a:r>
            <a:r>
              <a:rPr lang="en-US" sz="2000" b="1" dirty="0"/>
              <a:t> </a:t>
            </a:r>
            <a:r>
              <a:rPr lang="en-US" sz="2000" b="1" dirty="0" err="1"/>
              <a:t>Setiahamid</a:t>
            </a:r>
            <a:r>
              <a:rPr lang="en-US" sz="2000" b="1" dirty="0"/>
              <a:t>, MM. </a:t>
            </a:r>
            <a:r>
              <a:rPr lang="en-US" sz="2000" b="1" dirty="0" err="1"/>
              <a:t>Akt</a:t>
            </a:r>
            <a:r>
              <a:rPr lang="en-US" sz="2000" b="1" dirty="0"/>
              <a:t>.</a:t>
            </a:r>
            <a:endParaRPr lang="en-US" sz="2000" dirty="0"/>
          </a:p>
        </p:txBody>
      </p:sp>
    </p:spTree>
  </p:cSld>
  <p:clrMapOvr>
    <a:masterClrMapping/>
  </p:clrMapOvr>
  <p:transition spd="slow">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b="1" i="1" dirty="0" err="1"/>
              <a:t>Lampiran</a:t>
            </a:r>
            <a:r>
              <a:rPr lang="en-US" sz="2000" b="1" i="1" dirty="0"/>
              <a:t> 1</a:t>
            </a:r>
            <a:r>
              <a:rPr lang="en-US" sz="2000" dirty="0"/>
              <a:t/>
            </a:r>
            <a:br>
              <a:rPr lang="en-US" sz="2000" dirty="0"/>
            </a:br>
            <a:r>
              <a:rPr lang="en-US" sz="2000" b="1" dirty="0"/>
              <a:t>RANGKAIAN ACARA</a:t>
            </a:r>
            <a:r>
              <a:rPr lang="en-US" sz="2000" dirty="0"/>
              <a:t/>
            </a:r>
            <a:br>
              <a:rPr lang="en-US" sz="2000" dirty="0"/>
            </a:br>
            <a:r>
              <a:rPr lang="en-US" sz="2000" b="1" dirty="0"/>
              <a:t>VISIT FACTORY ” WIDYA WIWAHA VISITTING TO LEARNNING 3013″</a:t>
            </a:r>
            <a:endParaRPr lang="en-US" sz="2000" dirty="0"/>
          </a:p>
        </p:txBody>
      </p:sp>
      <p:graphicFrame>
        <p:nvGraphicFramePr>
          <p:cNvPr id="4" name="Content Placeholder 3"/>
          <p:cNvGraphicFramePr>
            <a:graphicFrameLocks noGrp="1"/>
          </p:cNvGraphicFramePr>
          <p:nvPr>
            <p:ph idx="1"/>
          </p:nvPr>
        </p:nvGraphicFramePr>
        <p:xfrm>
          <a:off x="457200" y="1935163"/>
          <a:ext cx="8229600" cy="4716018"/>
        </p:xfrm>
        <a:graphic>
          <a:graphicData uri="http://schemas.openxmlformats.org/drawingml/2006/table">
            <a:tbl>
              <a:tblPr firstRow="1" bandRow="1">
                <a:tableStyleId>{5C22544A-7EE6-4342-B048-85BDC9FD1C3A}</a:tableStyleId>
              </a:tblPr>
              <a:tblGrid>
                <a:gridCol w="1828800"/>
                <a:gridCol w="3657600"/>
                <a:gridCol w="2743200"/>
              </a:tblGrid>
              <a:tr h="370840">
                <a:tc>
                  <a:txBody>
                    <a:bodyPr/>
                    <a:lstStyle/>
                    <a:p>
                      <a:pPr marL="0" marR="0" algn="ctr">
                        <a:lnSpc>
                          <a:spcPct val="115000"/>
                        </a:lnSpc>
                        <a:spcBef>
                          <a:spcPts val="0"/>
                        </a:spcBef>
                        <a:spcAft>
                          <a:spcPts val="1000"/>
                        </a:spcAft>
                      </a:pPr>
                      <a:r>
                        <a:rPr lang="en-US" sz="2000" dirty="0" err="1">
                          <a:latin typeface="Times New Roman"/>
                          <a:ea typeface="Times New Roman"/>
                          <a:cs typeface="Times New Roman"/>
                        </a:rPr>
                        <a:t>Waktu</a:t>
                      </a:r>
                      <a:r>
                        <a:rPr lang="en-US" sz="2000" dirty="0">
                          <a:latin typeface="Times New Roman"/>
                          <a:ea typeface="Times New Roman"/>
                          <a:cs typeface="Times New Roman"/>
                        </a:rPr>
                        <a:t> </a:t>
                      </a:r>
                      <a:endParaRPr lang="en-US" sz="2000" dirty="0">
                        <a:latin typeface="Calibri"/>
                        <a:ea typeface="Calibri"/>
                        <a:cs typeface="Times New Roman"/>
                      </a:endParaRPr>
                    </a:p>
                  </a:txBody>
                  <a:tcPr marL="55880" marR="55880" marT="9525" marB="9525" anchor="ctr"/>
                </a:tc>
                <a:tc>
                  <a:txBody>
                    <a:bodyPr/>
                    <a:lstStyle/>
                    <a:p>
                      <a:pPr marL="0" marR="0" algn="ctr">
                        <a:lnSpc>
                          <a:spcPct val="115000"/>
                        </a:lnSpc>
                        <a:spcBef>
                          <a:spcPts val="0"/>
                        </a:spcBef>
                        <a:spcAft>
                          <a:spcPts val="1000"/>
                        </a:spcAft>
                      </a:pPr>
                      <a:r>
                        <a:rPr lang="en-US" sz="2000" dirty="0" err="1">
                          <a:latin typeface="Times New Roman"/>
                          <a:ea typeface="Times New Roman"/>
                          <a:cs typeface="Times New Roman"/>
                        </a:rPr>
                        <a:t>Acara</a:t>
                      </a:r>
                      <a:r>
                        <a:rPr lang="en-US" sz="2000" dirty="0">
                          <a:latin typeface="Times New Roman"/>
                          <a:ea typeface="Times New Roman"/>
                          <a:cs typeface="Times New Roman"/>
                        </a:rPr>
                        <a:t>  </a:t>
                      </a:r>
                      <a:endParaRPr lang="en-US" sz="2000" dirty="0">
                        <a:latin typeface="Calibri"/>
                        <a:ea typeface="Calibri"/>
                        <a:cs typeface="Times New Roman"/>
                      </a:endParaRPr>
                    </a:p>
                  </a:txBody>
                  <a:tcPr marL="55880" marR="55880" marT="9525" marB="9525" anchor="ctr"/>
                </a:tc>
                <a:tc>
                  <a:txBody>
                    <a:bodyPr/>
                    <a:lstStyle/>
                    <a:p>
                      <a:pPr marL="0" marR="0" algn="ctr">
                        <a:lnSpc>
                          <a:spcPct val="115000"/>
                        </a:lnSpc>
                        <a:spcBef>
                          <a:spcPts val="0"/>
                        </a:spcBef>
                        <a:spcAft>
                          <a:spcPts val="1000"/>
                        </a:spcAft>
                      </a:pPr>
                      <a:r>
                        <a:rPr lang="en-US" sz="2000" dirty="0" err="1">
                          <a:latin typeface="Times New Roman"/>
                          <a:ea typeface="Times New Roman"/>
                          <a:cs typeface="Times New Roman"/>
                        </a:rPr>
                        <a:t>Penanggung</a:t>
                      </a:r>
                      <a:r>
                        <a:rPr lang="en-US" sz="2000" dirty="0">
                          <a:latin typeface="Times New Roman"/>
                          <a:ea typeface="Times New Roman"/>
                          <a:cs typeface="Times New Roman"/>
                        </a:rPr>
                        <a:t> </a:t>
                      </a:r>
                      <a:r>
                        <a:rPr lang="en-US" sz="2000" dirty="0" err="1">
                          <a:latin typeface="Times New Roman"/>
                          <a:ea typeface="Times New Roman"/>
                          <a:cs typeface="Times New Roman"/>
                        </a:rPr>
                        <a:t>jawab</a:t>
                      </a:r>
                      <a:r>
                        <a:rPr lang="en-US" sz="2000" dirty="0">
                          <a:latin typeface="Times New Roman"/>
                          <a:ea typeface="Times New Roman"/>
                          <a:cs typeface="Times New Roman"/>
                        </a:rPr>
                        <a:t> </a:t>
                      </a:r>
                      <a:endParaRPr lang="en-US" sz="2000" dirty="0">
                        <a:latin typeface="Calibri"/>
                        <a:ea typeface="Calibri"/>
                        <a:cs typeface="Times New Roman"/>
                      </a:endParaRPr>
                    </a:p>
                  </a:txBody>
                  <a:tcPr marL="55880" marR="55880" marT="9525" marB="9525" anchor="ctr"/>
                </a:tc>
              </a:tr>
              <a:tr h="370840">
                <a:tc>
                  <a:txBody>
                    <a:bodyPr/>
                    <a:lstStyle/>
                    <a:p>
                      <a:pPr marL="0" marR="0">
                        <a:lnSpc>
                          <a:spcPct val="115000"/>
                        </a:lnSpc>
                        <a:spcBef>
                          <a:spcPts val="0"/>
                        </a:spcBef>
                        <a:spcAft>
                          <a:spcPts val="1000"/>
                        </a:spcAft>
                      </a:pPr>
                      <a:r>
                        <a:rPr lang="en-US" sz="1400">
                          <a:latin typeface="Times New Roman"/>
                          <a:ea typeface="Times New Roman"/>
                          <a:cs typeface="Times New Roman"/>
                        </a:rPr>
                        <a:t>05.30</a:t>
                      </a:r>
                      <a:endParaRPr lang="en-US" sz="1100">
                        <a:latin typeface="Calibri"/>
                        <a:ea typeface="Calibri"/>
                        <a:cs typeface="Times New Roman"/>
                      </a:endParaRPr>
                    </a:p>
                  </a:txBody>
                  <a:tcPr marL="55880" marR="55880" marT="9525" marB="9525" anchor="ctr"/>
                </a:tc>
                <a:tc>
                  <a:txBody>
                    <a:bodyPr/>
                    <a:lstStyle/>
                    <a:p>
                      <a:pPr marL="0" marR="0">
                        <a:lnSpc>
                          <a:spcPct val="115000"/>
                        </a:lnSpc>
                        <a:spcBef>
                          <a:spcPts val="0"/>
                        </a:spcBef>
                        <a:spcAft>
                          <a:spcPts val="1000"/>
                        </a:spcAft>
                      </a:pPr>
                      <a:r>
                        <a:rPr lang="en-US" sz="1400">
                          <a:latin typeface="Times New Roman"/>
                          <a:ea typeface="Times New Roman"/>
                          <a:cs typeface="Times New Roman"/>
                        </a:rPr>
                        <a:t>Registrasi peserta  </a:t>
                      </a:r>
                      <a:endParaRPr lang="en-US" sz="1100">
                        <a:latin typeface="Calibri"/>
                        <a:ea typeface="Calibri"/>
                        <a:cs typeface="Times New Roman"/>
                      </a:endParaRPr>
                    </a:p>
                  </a:txBody>
                  <a:tcPr marL="55880" marR="55880" marT="9525" marB="9525" anchor="ctr"/>
                </a:tc>
                <a:tc>
                  <a:txBody>
                    <a:bodyPr/>
                    <a:lstStyle/>
                    <a:p>
                      <a:pPr marL="0" marR="0">
                        <a:lnSpc>
                          <a:spcPct val="115000"/>
                        </a:lnSpc>
                        <a:spcBef>
                          <a:spcPts val="0"/>
                        </a:spcBef>
                        <a:spcAft>
                          <a:spcPts val="1000"/>
                        </a:spcAft>
                      </a:pPr>
                      <a:r>
                        <a:rPr lang="en-US" sz="1400">
                          <a:latin typeface="Times New Roman"/>
                          <a:ea typeface="Times New Roman"/>
                          <a:cs typeface="Times New Roman"/>
                        </a:rPr>
                        <a:t>Sekretaris  </a:t>
                      </a:r>
                      <a:endParaRPr lang="en-US" sz="1100">
                        <a:latin typeface="Calibri"/>
                        <a:ea typeface="Calibri"/>
                        <a:cs typeface="Times New Roman"/>
                      </a:endParaRPr>
                    </a:p>
                  </a:txBody>
                  <a:tcPr marL="55880" marR="55880" marT="9525" marB="9525" anchor="ctr"/>
                </a:tc>
              </a:tr>
              <a:tr h="370840">
                <a:tc>
                  <a:txBody>
                    <a:bodyPr/>
                    <a:lstStyle/>
                    <a:p>
                      <a:pPr marL="0" marR="0">
                        <a:lnSpc>
                          <a:spcPct val="115000"/>
                        </a:lnSpc>
                        <a:spcBef>
                          <a:spcPts val="0"/>
                        </a:spcBef>
                        <a:spcAft>
                          <a:spcPts val="1000"/>
                        </a:spcAft>
                      </a:pPr>
                      <a:r>
                        <a:rPr lang="en-US" sz="1400">
                          <a:latin typeface="Times New Roman"/>
                          <a:ea typeface="Times New Roman"/>
                          <a:cs typeface="Times New Roman"/>
                        </a:rPr>
                        <a:t>06.30</a:t>
                      </a:r>
                      <a:endParaRPr lang="en-US" sz="1100">
                        <a:latin typeface="Calibri"/>
                        <a:ea typeface="Calibri"/>
                        <a:cs typeface="Times New Roman"/>
                      </a:endParaRPr>
                    </a:p>
                  </a:txBody>
                  <a:tcPr marL="55880" marR="55880" marT="9525" marB="9525" anchor="ctr"/>
                </a:tc>
                <a:tc>
                  <a:txBody>
                    <a:bodyPr/>
                    <a:lstStyle/>
                    <a:p>
                      <a:pPr marL="0" marR="0">
                        <a:lnSpc>
                          <a:spcPct val="115000"/>
                        </a:lnSpc>
                        <a:spcBef>
                          <a:spcPts val="0"/>
                        </a:spcBef>
                        <a:spcAft>
                          <a:spcPts val="1000"/>
                        </a:spcAft>
                      </a:pPr>
                      <a:r>
                        <a:rPr lang="en-US" sz="1400">
                          <a:latin typeface="Times New Roman"/>
                          <a:ea typeface="Times New Roman"/>
                          <a:cs typeface="Times New Roman"/>
                        </a:rPr>
                        <a:t>Pemberangkatan  </a:t>
                      </a:r>
                      <a:endParaRPr lang="en-US" sz="1100">
                        <a:latin typeface="Calibri"/>
                        <a:ea typeface="Calibri"/>
                        <a:cs typeface="Times New Roman"/>
                      </a:endParaRPr>
                    </a:p>
                  </a:txBody>
                  <a:tcPr marL="55880" marR="55880" marT="9525" marB="9525" anchor="ctr"/>
                </a:tc>
                <a:tc>
                  <a:txBody>
                    <a:bodyPr/>
                    <a:lstStyle/>
                    <a:p>
                      <a:pPr marL="0" marR="0">
                        <a:lnSpc>
                          <a:spcPct val="115000"/>
                        </a:lnSpc>
                        <a:spcBef>
                          <a:spcPts val="0"/>
                        </a:spcBef>
                        <a:spcAft>
                          <a:spcPts val="1000"/>
                        </a:spcAft>
                      </a:pPr>
                      <a:r>
                        <a:rPr lang="en-US" sz="1400">
                          <a:latin typeface="Times New Roman"/>
                          <a:ea typeface="Times New Roman"/>
                          <a:cs typeface="Times New Roman"/>
                        </a:rPr>
                        <a:t>Sie. Acara  </a:t>
                      </a:r>
                      <a:endParaRPr lang="en-US" sz="1100">
                        <a:latin typeface="Calibri"/>
                        <a:ea typeface="Calibri"/>
                        <a:cs typeface="Times New Roman"/>
                      </a:endParaRPr>
                    </a:p>
                  </a:txBody>
                  <a:tcPr marL="55880" marR="55880" marT="9525" marB="9525" anchor="ctr"/>
                </a:tc>
              </a:tr>
              <a:tr h="370840">
                <a:tc>
                  <a:txBody>
                    <a:bodyPr/>
                    <a:lstStyle/>
                    <a:p>
                      <a:pPr marL="0" marR="0">
                        <a:lnSpc>
                          <a:spcPct val="115000"/>
                        </a:lnSpc>
                        <a:spcBef>
                          <a:spcPts val="0"/>
                        </a:spcBef>
                        <a:spcAft>
                          <a:spcPts val="1000"/>
                        </a:spcAft>
                      </a:pPr>
                      <a:r>
                        <a:rPr lang="en-US" sz="1400">
                          <a:latin typeface="Times New Roman"/>
                          <a:ea typeface="Times New Roman"/>
                          <a:cs typeface="Times New Roman"/>
                        </a:rPr>
                        <a:t>10.30</a:t>
                      </a:r>
                      <a:endParaRPr lang="en-US" sz="1100">
                        <a:latin typeface="Calibri"/>
                        <a:ea typeface="Calibri"/>
                        <a:cs typeface="Times New Roman"/>
                      </a:endParaRPr>
                    </a:p>
                  </a:txBody>
                  <a:tcPr marL="55880" marR="55880" marT="9525" marB="9525" anchor="ctr"/>
                </a:tc>
                <a:tc>
                  <a:txBody>
                    <a:bodyPr/>
                    <a:lstStyle/>
                    <a:p>
                      <a:pPr marL="0" marR="0">
                        <a:lnSpc>
                          <a:spcPct val="115000"/>
                        </a:lnSpc>
                        <a:spcBef>
                          <a:spcPts val="0"/>
                        </a:spcBef>
                        <a:spcAft>
                          <a:spcPts val="1000"/>
                        </a:spcAft>
                      </a:pPr>
                      <a:r>
                        <a:rPr lang="en-US" sz="1400">
                          <a:latin typeface="Times New Roman"/>
                          <a:ea typeface="Times New Roman"/>
                          <a:cs typeface="Times New Roman"/>
                        </a:rPr>
                        <a:t>Sampai dilokasi tujuan </a:t>
                      </a:r>
                      <a:endParaRPr lang="en-US" sz="1100">
                        <a:latin typeface="Calibri"/>
                        <a:ea typeface="Calibri"/>
                        <a:cs typeface="Times New Roman"/>
                      </a:endParaRPr>
                    </a:p>
                    <a:p>
                      <a:pPr marL="0" marR="0">
                        <a:lnSpc>
                          <a:spcPct val="115000"/>
                        </a:lnSpc>
                        <a:spcBef>
                          <a:spcPts val="0"/>
                        </a:spcBef>
                        <a:spcAft>
                          <a:spcPts val="1000"/>
                        </a:spcAft>
                      </a:pPr>
                      <a:r>
                        <a:rPr lang="en-US" sz="1400">
                          <a:latin typeface="Times New Roman"/>
                          <a:ea typeface="Times New Roman"/>
                          <a:cs typeface="Times New Roman"/>
                        </a:rPr>
                        <a:t>PT. Sido Muncul Tbk. </a:t>
                      </a:r>
                      <a:endParaRPr lang="en-US" sz="1100">
                        <a:latin typeface="Calibri"/>
                        <a:ea typeface="Calibri"/>
                        <a:cs typeface="Times New Roman"/>
                      </a:endParaRPr>
                    </a:p>
                  </a:txBody>
                  <a:tcPr marL="55880" marR="55880" marT="9525" marB="9525" anchor="ctr"/>
                </a:tc>
                <a:tc>
                  <a:txBody>
                    <a:bodyPr/>
                    <a:lstStyle/>
                    <a:p>
                      <a:pPr marL="0" marR="0">
                        <a:lnSpc>
                          <a:spcPct val="115000"/>
                        </a:lnSpc>
                        <a:spcBef>
                          <a:spcPts val="0"/>
                        </a:spcBef>
                        <a:spcAft>
                          <a:spcPts val="0"/>
                        </a:spcAft>
                      </a:pPr>
                      <a:r>
                        <a:rPr lang="en-US" sz="1400">
                          <a:latin typeface="Times New Roman"/>
                          <a:ea typeface="Times New Roman"/>
                          <a:cs typeface="Times New Roman"/>
                        </a:rPr>
                        <a:t> </a:t>
                      </a:r>
                      <a:endParaRPr lang="en-US" sz="1100">
                        <a:latin typeface="Calibri"/>
                        <a:ea typeface="Calibri"/>
                        <a:cs typeface="Times New Roman"/>
                      </a:endParaRPr>
                    </a:p>
                  </a:txBody>
                  <a:tcPr marL="55880" marR="55880" marT="9525" marB="9525" anchor="ctr"/>
                </a:tc>
              </a:tr>
              <a:tr h="370840">
                <a:tc>
                  <a:txBody>
                    <a:bodyPr/>
                    <a:lstStyle/>
                    <a:p>
                      <a:pPr marL="0" marR="0">
                        <a:lnSpc>
                          <a:spcPct val="115000"/>
                        </a:lnSpc>
                        <a:spcBef>
                          <a:spcPts val="0"/>
                        </a:spcBef>
                        <a:spcAft>
                          <a:spcPts val="1000"/>
                        </a:spcAft>
                      </a:pPr>
                      <a:r>
                        <a:rPr lang="en-US" sz="1400">
                          <a:latin typeface="Times New Roman"/>
                          <a:ea typeface="Times New Roman"/>
                          <a:cs typeface="Times New Roman"/>
                        </a:rPr>
                        <a:t>10.45</a:t>
                      </a:r>
                      <a:endParaRPr lang="en-US" sz="1100">
                        <a:latin typeface="Calibri"/>
                        <a:ea typeface="Calibri"/>
                        <a:cs typeface="Times New Roman"/>
                      </a:endParaRPr>
                    </a:p>
                  </a:txBody>
                  <a:tcPr marL="55880" marR="55880" marT="9525" marB="9525" anchor="ctr"/>
                </a:tc>
                <a:tc>
                  <a:txBody>
                    <a:bodyPr/>
                    <a:lstStyle/>
                    <a:p>
                      <a:pPr marL="0" marR="0">
                        <a:lnSpc>
                          <a:spcPct val="115000"/>
                        </a:lnSpc>
                        <a:spcBef>
                          <a:spcPts val="0"/>
                        </a:spcBef>
                        <a:spcAft>
                          <a:spcPts val="1000"/>
                        </a:spcAft>
                      </a:pPr>
                      <a:r>
                        <a:rPr lang="en-US" sz="1400">
                          <a:latin typeface="Times New Roman"/>
                          <a:ea typeface="Times New Roman"/>
                          <a:cs typeface="Times New Roman"/>
                        </a:rPr>
                        <a:t>Pembukaan  </a:t>
                      </a:r>
                      <a:endParaRPr lang="en-US" sz="1100">
                        <a:latin typeface="Calibri"/>
                        <a:ea typeface="Calibri"/>
                        <a:cs typeface="Times New Roman"/>
                      </a:endParaRPr>
                    </a:p>
                  </a:txBody>
                  <a:tcPr marL="55880" marR="55880" marT="9525" marB="9525" anchor="ctr"/>
                </a:tc>
                <a:tc>
                  <a:txBody>
                    <a:bodyPr/>
                    <a:lstStyle/>
                    <a:p>
                      <a:pPr marL="0" marR="0">
                        <a:lnSpc>
                          <a:spcPct val="115000"/>
                        </a:lnSpc>
                        <a:spcBef>
                          <a:spcPts val="0"/>
                        </a:spcBef>
                        <a:spcAft>
                          <a:spcPts val="1000"/>
                        </a:spcAft>
                      </a:pPr>
                      <a:r>
                        <a:rPr lang="en-US" sz="1400">
                          <a:latin typeface="Times New Roman"/>
                          <a:ea typeface="Times New Roman"/>
                          <a:cs typeface="Times New Roman"/>
                        </a:rPr>
                        <a:t>Ketua Panitia  </a:t>
                      </a:r>
                      <a:endParaRPr lang="en-US" sz="1100">
                        <a:latin typeface="Calibri"/>
                        <a:ea typeface="Calibri"/>
                        <a:cs typeface="Times New Roman"/>
                      </a:endParaRPr>
                    </a:p>
                  </a:txBody>
                  <a:tcPr marL="55880" marR="55880" marT="9525" marB="9525" anchor="ctr"/>
                </a:tc>
              </a:tr>
              <a:tr h="370840">
                <a:tc>
                  <a:txBody>
                    <a:bodyPr/>
                    <a:lstStyle/>
                    <a:p>
                      <a:pPr marL="0" marR="0">
                        <a:lnSpc>
                          <a:spcPct val="115000"/>
                        </a:lnSpc>
                        <a:spcBef>
                          <a:spcPts val="0"/>
                        </a:spcBef>
                        <a:spcAft>
                          <a:spcPts val="1000"/>
                        </a:spcAft>
                      </a:pPr>
                      <a:r>
                        <a:rPr lang="en-US" sz="1400">
                          <a:latin typeface="Times New Roman"/>
                          <a:ea typeface="Times New Roman"/>
                          <a:cs typeface="Times New Roman"/>
                        </a:rPr>
                        <a:t>11.00</a:t>
                      </a:r>
                      <a:endParaRPr lang="en-US" sz="1100">
                        <a:latin typeface="Calibri"/>
                        <a:ea typeface="Calibri"/>
                        <a:cs typeface="Times New Roman"/>
                      </a:endParaRPr>
                    </a:p>
                  </a:txBody>
                  <a:tcPr marL="55880" marR="55880" marT="9525" marB="9525" anchor="ctr"/>
                </a:tc>
                <a:tc>
                  <a:txBody>
                    <a:bodyPr/>
                    <a:lstStyle/>
                    <a:p>
                      <a:pPr marL="0" marR="0">
                        <a:lnSpc>
                          <a:spcPct val="115000"/>
                        </a:lnSpc>
                        <a:spcBef>
                          <a:spcPts val="0"/>
                        </a:spcBef>
                        <a:spcAft>
                          <a:spcPts val="1000"/>
                        </a:spcAft>
                      </a:pPr>
                      <a:r>
                        <a:rPr lang="en-US" sz="1400">
                          <a:latin typeface="Times New Roman"/>
                          <a:ea typeface="Times New Roman"/>
                          <a:cs typeface="Times New Roman"/>
                        </a:rPr>
                        <a:t>Ramah-tamah dan Serah terima cinderamata</a:t>
                      </a:r>
                      <a:endParaRPr lang="en-US" sz="1100">
                        <a:latin typeface="Calibri"/>
                        <a:ea typeface="Calibri"/>
                        <a:cs typeface="Times New Roman"/>
                      </a:endParaRPr>
                    </a:p>
                  </a:txBody>
                  <a:tcPr marL="55880" marR="55880" marT="9525" marB="9525" anchor="ctr"/>
                </a:tc>
                <a:tc>
                  <a:txBody>
                    <a:bodyPr/>
                    <a:lstStyle/>
                    <a:p>
                      <a:pPr marL="0" marR="0">
                        <a:lnSpc>
                          <a:spcPct val="115000"/>
                        </a:lnSpc>
                        <a:spcBef>
                          <a:spcPts val="0"/>
                        </a:spcBef>
                        <a:spcAft>
                          <a:spcPts val="1000"/>
                        </a:spcAft>
                      </a:pPr>
                      <a:r>
                        <a:rPr lang="en-US" sz="1400">
                          <a:latin typeface="Times New Roman"/>
                          <a:ea typeface="Times New Roman"/>
                          <a:cs typeface="Times New Roman"/>
                        </a:rPr>
                        <a:t>Ketua panitia </a:t>
                      </a:r>
                      <a:endParaRPr lang="en-US" sz="1100">
                        <a:latin typeface="Calibri"/>
                        <a:ea typeface="Calibri"/>
                        <a:cs typeface="Times New Roman"/>
                      </a:endParaRPr>
                    </a:p>
                  </a:txBody>
                  <a:tcPr marL="55880" marR="55880" marT="9525" marB="9525" anchor="ctr"/>
                </a:tc>
              </a:tr>
              <a:tr h="370840">
                <a:tc>
                  <a:txBody>
                    <a:bodyPr/>
                    <a:lstStyle/>
                    <a:p>
                      <a:pPr marL="0" marR="0">
                        <a:lnSpc>
                          <a:spcPct val="115000"/>
                        </a:lnSpc>
                        <a:spcBef>
                          <a:spcPts val="0"/>
                        </a:spcBef>
                        <a:spcAft>
                          <a:spcPts val="1000"/>
                        </a:spcAft>
                      </a:pPr>
                      <a:r>
                        <a:rPr lang="en-US" sz="1400">
                          <a:latin typeface="Times New Roman"/>
                          <a:ea typeface="Times New Roman"/>
                          <a:cs typeface="Times New Roman"/>
                        </a:rPr>
                        <a:t>11.15</a:t>
                      </a:r>
                      <a:endParaRPr lang="en-US" sz="1100">
                        <a:latin typeface="Calibri"/>
                        <a:ea typeface="Calibri"/>
                        <a:cs typeface="Times New Roman"/>
                      </a:endParaRPr>
                    </a:p>
                  </a:txBody>
                  <a:tcPr marL="55880" marR="55880" marT="9525" marB="9525" anchor="ctr"/>
                </a:tc>
                <a:tc>
                  <a:txBody>
                    <a:bodyPr/>
                    <a:lstStyle/>
                    <a:p>
                      <a:pPr marL="0" marR="0">
                        <a:lnSpc>
                          <a:spcPct val="115000"/>
                        </a:lnSpc>
                        <a:spcBef>
                          <a:spcPts val="0"/>
                        </a:spcBef>
                        <a:spcAft>
                          <a:spcPts val="1000"/>
                        </a:spcAft>
                      </a:pPr>
                      <a:r>
                        <a:rPr lang="en-US" sz="1400">
                          <a:latin typeface="Times New Roman"/>
                          <a:ea typeface="Times New Roman"/>
                          <a:cs typeface="Times New Roman"/>
                        </a:rPr>
                        <a:t>Eksplorasi PT Sido Muncul Tbk. </a:t>
                      </a:r>
                      <a:endParaRPr lang="en-US" sz="1100">
                        <a:latin typeface="Calibri"/>
                        <a:ea typeface="Calibri"/>
                        <a:cs typeface="Times New Roman"/>
                      </a:endParaRPr>
                    </a:p>
                  </a:txBody>
                  <a:tcPr marL="55880" marR="55880" marT="9525" marB="9525" anchor="ctr"/>
                </a:tc>
                <a:tc>
                  <a:txBody>
                    <a:bodyPr/>
                    <a:lstStyle/>
                    <a:p>
                      <a:pPr marL="0" marR="0">
                        <a:lnSpc>
                          <a:spcPct val="115000"/>
                        </a:lnSpc>
                        <a:spcBef>
                          <a:spcPts val="0"/>
                        </a:spcBef>
                        <a:spcAft>
                          <a:spcPts val="1000"/>
                        </a:spcAft>
                      </a:pPr>
                      <a:r>
                        <a:rPr lang="en-US" sz="1400">
                          <a:latin typeface="Times New Roman"/>
                          <a:ea typeface="Times New Roman"/>
                          <a:cs typeface="Times New Roman"/>
                        </a:rPr>
                        <a:t>Pemandu </a:t>
                      </a:r>
                      <a:endParaRPr lang="en-US" sz="1100">
                        <a:latin typeface="Calibri"/>
                        <a:ea typeface="Calibri"/>
                        <a:cs typeface="Times New Roman"/>
                      </a:endParaRPr>
                    </a:p>
                  </a:txBody>
                  <a:tcPr marL="55880" marR="55880" marT="9525" marB="9525" anchor="ctr"/>
                </a:tc>
              </a:tr>
              <a:tr h="370840">
                <a:tc>
                  <a:txBody>
                    <a:bodyPr/>
                    <a:lstStyle/>
                    <a:p>
                      <a:pPr marL="0" marR="0">
                        <a:lnSpc>
                          <a:spcPct val="115000"/>
                        </a:lnSpc>
                        <a:spcBef>
                          <a:spcPts val="0"/>
                        </a:spcBef>
                        <a:spcAft>
                          <a:spcPts val="1000"/>
                        </a:spcAft>
                      </a:pPr>
                      <a:r>
                        <a:rPr lang="en-US" sz="1400">
                          <a:latin typeface="Times New Roman"/>
                          <a:ea typeface="Times New Roman"/>
                          <a:cs typeface="Times New Roman"/>
                        </a:rPr>
                        <a:t>13.00 </a:t>
                      </a:r>
                      <a:endParaRPr lang="en-US" sz="1100">
                        <a:latin typeface="Calibri"/>
                        <a:ea typeface="Calibri"/>
                        <a:cs typeface="Times New Roman"/>
                      </a:endParaRPr>
                    </a:p>
                  </a:txBody>
                  <a:tcPr marL="55880" marR="55880" marT="9525" marB="9525" anchor="ctr"/>
                </a:tc>
                <a:tc>
                  <a:txBody>
                    <a:bodyPr/>
                    <a:lstStyle/>
                    <a:p>
                      <a:pPr marL="0" marR="0">
                        <a:lnSpc>
                          <a:spcPct val="115000"/>
                        </a:lnSpc>
                        <a:spcBef>
                          <a:spcPts val="0"/>
                        </a:spcBef>
                        <a:spcAft>
                          <a:spcPts val="1000"/>
                        </a:spcAft>
                      </a:pPr>
                      <a:r>
                        <a:rPr lang="en-US" sz="1400">
                          <a:latin typeface="Times New Roman"/>
                          <a:ea typeface="Times New Roman"/>
                          <a:cs typeface="Times New Roman"/>
                        </a:rPr>
                        <a:t>Penutupan dan salam pamit </a:t>
                      </a:r>
                      <a:endParaRPr lang="en-US" sz="1100">
                        <a:latin typeface="Calibri"/>
                        <a:ea typeface="Calibri"/>
                        <a:cs typeface="Times New Roman"/>
                      </a:endParaRPr>
                    </a:p>
                  </a:txBody>
                  <a:tcPr marL="55880" marR="55880" marT="9525" marB="9525" anchor="ctr"/>
                </a:tc>
                <a:tc>
                  <a:txBody>
                    <a:bodyPr/>
                    <a:lstStyle/>
                    <a:p>
                      <a:pPr marL="0" marR="0">
                        <a:lnSpc>
                          <a:spcPct val="115000"/>
                        </a:lnSpc>
                        <a:spcBef>
                          <a:spcPts val="0"/>
                        </a:spcBef>
                        <a:spcAft>
                          <a:spcPts val="1000"/>
                        </a:spcAft>
                      </a:pPr>
                      <a:r>
                        <a:rPr lang="en-US" sz="1400">
                          <a:latin typeface="Times New Roman"/>
                          <a:ea typeface="Times New Roman"/>
                          <a:cs typeface="Times New Roman"/>
                        </a:rPr>
                        <a:t>Ketua panitia  </a:t>
                      </a:r>
                      <a:endParaRPr lang="en-US" sz="1100">
                        <a:latin typeface="Calibri"/>
                        <a:ea typeface="Calibri"/>
                        <a:cs typeface="Times New Roman"/>
                      </a:endParaRPr>
                    </a:p>
                  </a:txBody>
                  <a:tcPr marL="55880" marR="55880" marT="9525" marB="9525" anchor="ctr"/>
                </a:tc>
              </a:tr>
              <a:tr h="370840">
                <a:tc>
                  <a:txBody>
                    <a:bodyPr/>
                    <a:lstStyle/>
                    <a:p>
                      <a:pPr marL="0" marR="0">
                        <a:lnSpc>
                          <a:spcPct val="115000"/>
                        </a:lnSpc>
                        <a:spcBef>
                          <a:spcPts val="0"/>
                        </a:spcBef>
                        <a:spcAft>
                          <a:spcPts val="1000"/>
                        </a:spcAft>
                      </a:pPr>
                      <a:r>
                        <a:rPr lang="en-US" sz="1400">
                          <a:latin typeface="Times New Roman"/>
                          <a:ea typeface="Times New Roman"/>
                          <a:cs typeface="Times New Roman"/>
                        </a:rPr>
                        <a:t>13.30</a:t>
                      </a:r>
                      <a:endParaRPr lang="en-US" sz="1100">
                        <a:latin typeface="Calibri"/>
                        <a:ea typeface="Calibri"/>
                        <a:cs typeface="Times New Roman"/>
                      </a:endParaRPr>
                    </a:p>
                  </a:txBody>
                  <a:tcPr marL="55880" marR="55880" marT="9525" marB="9525" anchor="ctr"/>
                </a:tc>
                <a:tc>
                  <a:txBody>
                    <a:bodyPr/>
                    <a:lstStyle/>
                    <a:p>
                      <a:pPr marL="0" marR="0">
                        <a:lnSpc>
                          <a:spcPct val="115000"/>
                        </a:lnSpc>
                        <a:spcBef>
                          <a:spcPts val="0"/>
                        </a:spcBef>
                        <a:spcAft>
                          <a:spcPts val="1000"/>
                        </a:spcAft>
                      </a:pPr>
                      <a:r>
                        <a:rPr lang="en-US" sz="1400">
                          <a:latin typeface="Times New Roman"/>
                          <a:ea typeface="Times New Roman"/>
                          <a:cs typeface="Times New Roman"/>
                        </a:rPr>
                        <a:t>Sholat dan istirahat Serta makan siang</a:t>
                      </a:r>
                      <a:endParaRPr lang="en-US" sz="1100">
                        <a:latin typeface="Calibri"/>
                        <a:ea typeface="Calibri"/>
                        <a:cs typeface="Times New Roman"/>
                      </a:endParaRPr>
                    </a:p>
                  </a:txBody>
                  <a:tcPr marL="55880" marR="55880" marT="9525" marB="9525" anchor="ctr"/>
                </a:tc>
                <a:tc>
                  <a:txBody>
                    <a:bodyPr/>
                    <a:lstStyle/>
                    <a:p>
                      <a:pPr marL="0" marR="0">
                        <a:lnSpc>
                          <a:spcPct val="115000"/>
                        </a:lnSpc>
                        <a:spcBef>
                          <a:spcPts val="0"/>
                        </a:spcBef>
                        <a:spcAft>
                          <a:spcPts val="1000"/>
                        </a:spcAft>
                      </a:pPr>
                      <a:r>
                        <a:rPr lang="en-US" sz="1400">
                          <a:latin typeface="Times New Roman"/>
                          <a:ea typeface="Times New Roman"/>
                          <a:cs typeface="Times New Roman"/>
                        </a:rPr>
                        <a:t>Sie. Acara  </a:t>
                      </a:r>
                      <a:endParaRPr lang="en-US" sz="1100">
                        <a:latin typeface="Calibri"/>
                        <a:ea typeface="Calibri"/>
                        <a:cs typeface="Times New Roman"/>
                      </a:endParaRPr>
                    </a:p>
                  </a:txBody>
                  <a:tcPr marL="55880" marR="55880" marT="9525" marB="9525" anchor="ctr"/>
                </a:tc>
              </a:tr>
              <a:tr h="370840">
                <a:tc>
                  <a:txBody>
                    <a:bodyPr/>
                    <a:lstStyle/>
                    <a:p>
                      <a:pPr marL="0" marR="0">
                        <a:lnSpc>
                          <a:spcPct val="115000"/>
                        </a:lnSpc>
                        <a:spcBef>
                          <a:spcPts val="0"/>
                        </a:spcBef>
                        <a:spcAft>
                          <a:spcPts val="1000"/>
                        </a:spcAft>
                      </a:pPr>
                      <a:r>
                        <a:rPr lang="en-US" sz="1400">
                          <a:latin typeface="Times New Roman"/>
                          <a:ea typeface="Times New Roman"/>
                          <a:cs typeface="Times New Roman"/>
                        </a:rPr>
                        <a:t>14.00</a:t>
                      </a:r>
                      <a:endParaRPr lang="en-US" sz="1100">
                        <a:latin typeface="Calibri"/>
                        <a:ea typeface="Calibri"/>
                        <a:cs typeface="Times New Roman"/>
                      </a:endParaRPr>
                    </a:p>
                  </a:txBody>
                  <a:tcPr marL="55880" marR="55880" marT="9525" marB="9525" anchor="ctr"/>
                </a:tc>
                <a:tc>
                  <a:txBody>
                    <a:bodyPr/>
                    <a:lstStyle/>
                    <a:p>
                      <a:pPr marL="0" marR="0">
                        <a:lnSpc>
                          <a:spcPct val="115000"/>
                        </a:lnSpc>
                        <a:spcBef>
                          <a:spcPts val="0"/>
                        </a:spcBef>
                        <a:spcAft>
                          <a:spcPts val="1000"/>
                        </a:spcAft>
                      </a:pPr>
                      <a:r>
                        <a:rPr lang="en-US" sz="1400">
                          <a:latin typeface="Times New Roman"/>
                          <a:ea typeface="Times New Roman"/>
                          <a:cs typeface="Times New Roman"/>
                        </a:rPr>
                        <a:t>Jalan-jalan seputar kota Semarang </a:t>
                      </a:r>
                      <a:endParaRPr lang="en-US" sz="1100">
                        <a:latin typeface="Calibri"/>
                        <a:ea typeface="Calibri"/>
                        <a:cs typeface="Times New Roman"/>
                      </a:endParaRPr>
                    </a:p>
                  </a:txBody>
                  <a:tcPr marL="55880" marR="55880" marT="9525" marB="9525" anchor="ctr"/>
                </a:tc>
                <a:tc>
                  <a:txBody>
                    <a:bodyPr/>
                    <a:lstStyle/>
                    <a:p>
                      <a:pPr marL="0" marR="0">
                        <a:lnSpc>
                          <a:spcPct val="115000"/>
                        </a:lnSpc>
                        <a:spcBef>
                          <a:spcPts val="0"/>
                        </a:spcBef>
                        <a:spcAft>
                          <a:spcPts val="1000"/>
                        </a:spcAft>
                      </a:pPr>
                      <a:r>
                        <a:rPr lang="en-US" sz="1400">
                          <a:latin typeface="Times New Roman"/>
                          <a:ea typeface="Times New Roman"/>
                          <a:cs typeface="Times New Roman"/>
                        </a:rPr>
                        <a:t>Sie. Acara </a:t>
                      </a:r>
                      <a:endParaRPr lang="en-US" sz="1100">
                        <a:latin typeface="Calibri"/>
                        <a:ea typeface="Calibri"/>
                        <a:cs typeface="Times New Roman"/>
                      </a:endParaRPr>
                    </a:p>
                  </a:txBody>
                  <a:tcPr marL="55880" marR="55880" marT="9525" marB="9525" anchor="ctr"/>
                </a:tc>
              </a:tr>
              <a:tr h="370840">
                <a:tc>
                  <a:txBody>
                    <a:bodyPr/>
                    <a:lstStyle/>
                    <a:p>
                      <a:pPr marL="0" marR="0">
                        <a:lnSpc>
                          <a:spcPct val="115000"/>
                        </a:lnSpc>
                        <a:spcBef>
                          <a:spcPts val="0"/>
                        </a:spcBef>
                        <a:spcAft>
                          <a:spcPts val="1000"/>
                        </a:spcAft>
                      </a:pPr>
                      <a:r>
                        <a:rPr lang="en-US" sz="1400">
                          <a:latin typeface="Times New Roman"/>
                          <a:ea typeface="Times New Roman"/>
                          <a:cs typeface="Times New Roman"/>
                        </a:rPr>
                        <a:t>14.00</a:t>
                      </a:r>
                      <a:endParaRPr lang="en-US" sz="1100">
                        <a:latin typeface="Calibri"/>
                        <a:ea typeface="Calibri"/>
                        <a:cs typeface="Times New Roman"/>
                      </a:endParaRPr>
                    </a:p>
                  </a:txBody>
                  <a:tcPr marL="55880" marR="55880" marT="9525" marB="9525" anchor="ctr"/>
                </a:tc>
                <a:tc>
                  <a:txBody>
                    <a:bodyPr/>
                    <a:lstStyle/>
                    <a:p>
                      <a:pPr marL="0" marR="0">
                        <a:lnSpc>
                          <a:spcPct val="115000"/>
                        </a:lnSpc>
                        <a:spcBef>
                          <a:spcPts val="0"/>
                        </a:spcBef>
                        <a:spcAft>
                          <a:spcPts val="1000"/>
                        </a:spcAft>
                      </a:pPr>
                      <a:r>
                        <a:rPr lang="en-US" sz="1400">
                          <a:latin typeface="Times New Roman"/>
                          <a:ea typeface="Times New Roman"/>
                          <a:cs typeface="Times New Roman"/>
                        </a:rPr>
                        <a:t>Perjalanan pulang </a:t>
                      </a:r>
                      <a:endParaRPr lang="en-US" sz="1100">
                        <a:latin typeface="Calibri"/>
                        <a:ea typeface="Calibri"/>
                        <a:cs typeface="Times New Roman"/>
                      </a:endParaRPr>
                    </a:p>
                  </a:txBody>
                  <a:tcPr marL="55880" marR="55880" marT="9525" marB="9525" anchor="ctr"/>
                </a:tc>
                <a:tc>
                  <a:txBody>
                    <a:bodyPr/>
                    <a:lstStyle/>
                    <a:p>
                      <a:pPr marL="0" marR="0">
                        <a:lnSpc>
                          <a:spcPct val="115000"/>
                        </a:lnSpc>
                        <a:spcBef>
                          <a:spcPts val="0"/>
                        </a:spcBef>
                        <a:spcAft>
                          <a:spcPts val="1000"/>
                        </a:spcAft>
                      </a:pPr>
                      <a:r>
                        <a:rPr lang="en-US" sz="1400">
                          <a:latin typeface="Times New Roman"/>
                          <a:ea typeface="Times New Roman"/>
                          <a:cs typeface="Times New Roman"/>
                        </a:rPr>
                        <a:t>Sie. Acara  </a:t>
                      </a:r>
                      <a:endParaRPr lang="en-US" sz="1100">
                        <a:latin typeface="Calibri"/>
                        <a:ea typeface="Calibri"/>
                        <a:cs typeface="Times New Roman"/>
                      </a:endParaRPr>
                    </a:p>
                  </a:txBody>
                  <a:tcPr marL="55880" marR="55880" marT="9525" marB="9525" anchor="ctr"/>
                </a:tc>
              </a:tr>
              <a:tr h="370840">
                <a:tc>
                  <a:txBody>
                    <a:bodyPr/>
                    <a:lstStyle/>
                    <a:p>
                      <a:pPr marL="0" marR="0">
                        <a:lnSpc>
                          <a:spcPct val="115000"/>
                        </a:lnSpc>
                        <a:spcBef>
                          <a:spcPts val="0"/>
                        </a:spcBef>
                        <a:spcAft>
                          <a:spcPts val="1000"/>
                        </a:spcAft>
                      </a:pPr>
                      <a:r>
                        <a:rPr lang="en-US" sz="1400">
                          <a:latin typeface="Times New Roman"/>
                          <a:ea typeface="Times New Roman"/>
                          <a:cs typeface="Times New Roman"/>
                        </a:rPr>
                        <a:t>21.00</a:t>
                      </a:r>
                      <a:endParaRPr lang="en-US" sz="1100">
                        <a:latin typeface="Calibri"/>
                        <a:ea typeface="Calibri"/>
                        <a:cs typeface="Times New Roman"/>
                      </a:endParaRPr>
                    </a:p>
                  </a:txBody>
                  <a:tcPr marL="55880" marR="55880" marT="9525" marB="9525" anchor="ctr"/>
                </a:tc>
                <a:tc>
                  <a:txBody>
                    <a:bodyPr/>
                    <a:lstStyle/>
                    <a:p>
                      <a:pPr marL="0" marR="0">
                        <a:lnSpc>
                          <a:spcPct val="115000"/>
                        </a:lnSpc>
                        <a:spcBef>
                          <a:spcPts val="0"/>
                        </a:spcBef>
                        <a:spcAft>
                          <a:spcPts val="1000"/>
                        </a:spcAft>
                      </a:pPr>
                      <a:r>
                        <a:rPr lang="en-US" sz="1400">
                          <a:latin typeface="Times New Roman"/>
                          <a:ea typeface="Times New Roman"/>
                          <a:cs typeface="Times New Roman"/>
                        </a:rPr>
                        <a:t>Sampai di kampus sekaligus penutupan  </a:t>
                      </a:r>
                      <a:endParaRPr lang="en-US" sz="1100">
                        <a:latin typeface="Calibri"/>
                        <a:ea typeface="Calibri"/>
                        <a:cs typeface="Times New Roman"/>
                      </a:endParaRPr>
                    </a:p>
                  </a:txBody>
                  <a:tcPr marL="55880" marR="55880" marT="9525" marB="9525" anchor="ctr"/>
                </a:tc>
                <a:tc>
                  <a:txBody>
                    <a:bodyPr/>
                    <a:lstStyle/>
                    <a:p>
                      <a:pPr marL="0" marR="0">
                        <a:lnSpc>
                          <a:spcPct val="115000"/>
                        </a:lnSpc>
                        <a:spcBef>
                          <a:spcPts val="0"/>
                        </a:spcBef>
                        <a:spcAft>
                          <a:spcPts val="1000"/>
                        </a:spcAft>
                      </a:pPr>
                      <a:r>
                        <a:rPr lang="en-US" sz="1400" dirty="0" err="1">
                          <a:latin typeface="Times New Roman"/>
                          <a:ea typeface="Times New Roman"/>
                          <a:cs typeface="Times New Roman"/>
                        </a:rPr>
                        <a:t>Ketua</a:t>
                      </a:r>
                      <a:r>
                        <a:rPr lang="en-US" sz="1400" dirty="0">
                          <a:latin typeface="Times New Roman"/>
                          <a:ea typeface="Times New Roman"/>
                          <a:cs typeface="Times New Roman"/>
                        </a:rPr>
                        <a:t> </a:t>
                      </a:r>
                      <a:r>
                        <a:rPr lang="en-US" sz="1400" dirty="0" err="1">
                          <a:latin typeface="Times New Roman"/>
                          <a:ea typeface="Times New Roman"/>
                          <a:cs typeface="Times New Roman"/>
                        </a:rPr>
                        <a:t>panitia</a:t>
                      </a:r>
                      <a:r>
                        <a:rPr lang="en-US" sz="1400" dirty="0">
                          <a:latin typeface="Times New Roman"/>
                          <a:ea typeface="Times New Roman"/>
                          <a:cs typeface="Times New Roman"/>
                        </a:rPr>
                        <a:t> </a:t>
                      </a:r>
                      <a:endParaRPr lang="en-US" sz="1100" dirty="0">
                        <a:latin typeface="Calibri"/>
                        <a:ea typeface="Calibri"/>
                        <a:cs typeface="Times New Roman"/>
                      </a:endParaRPr>
                    </a:p>
                  </a:txBody>
                  <a:tcPr marL="55880" marR="55880" marT="9525" marB="9525" anchor="ctr"/>
                </a:tc>
              </a:tr>
            </a:tbl>
          </a:graphicData>
        </a:graphic>
      </p:graphicFrame>
    </p:spTree>
  </p:cSld>
  <p:clrMapOvr>
    <a:masterClrMapping/>
  </p:clrMapOvr>
  <p:transition spd="slow">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600" b="1" i="1" dirty="0" err="1"/>
              <a:t>Lampiran</a:t>
            </a:r>
            <a:r>
              <a:rPr lang="en-US" sz="1600" b="1" i="1" dirty="0"/>
              <a:t> 2</a:t>
            </a:r>
            <a:r>
              <a:rPr lang="en-US" sz="1600" dirty="0"/>
              <a:t/>
            </a:r>
            <a:br>
              <a:rPr lang="en-US" sz="1600" dirty="0"/>
            </a:br>
            <a:r>
              <a:rPr lang="en-US" sz="1600" dirty="0"/>
              <a:t> </a:t>
            </a:r>
            <a:br>
              <a:rPr lang="en-US" sz="1600" dirty="0"/>
            </a:br>
            <a:r>
              <a:rPr lang="en-US" sz="1600" b="1" dirty="0"/>
              <a:t>SUSUNAN KEPANITIAAN KEGIATAN</a:t>
            </a:r>
            <a:r>
              <a:rPr lang="en-US" sz="1600" dirty="0"/>
              <a:t/>
            </a:r>
            <a:br>
              <a:rPr lang="en-US" sz="1600" dirty="0"/>
            </a:br>
            <a:r>
              <a:rPr lang="en-US" sz="1600" b="1" dirty="0"/>
              <a:t>VISIT </a:t>
            </a:r>
            <a:r>
              <a:rPr lang="en-US" sz="1600" b="1" dirty="0" smtClean="0"/>
              <a:t>FACTORY“WIDYA </a:t>
            </a:r>
            <a:r>
              <a:rPr lang="en-US" sz="1600" b="1" dirty="0"/>
              <a:t>WIWAHA VISITTING TO LEARNNING 2013″</a:t>
            </a:r>
            <a:endParaRPr lang="en-US" sz="1600" dirty="0"/>
          </a:p>
        </p:txBody>
      </p:sp>
      <p:graphicFrame>
        <p:nvGraphicFramePr>
          <p:cNvPr id="4" name="Content Placeholder 3"/>
          <p:cNvGraphicFramePr>
            <a:graphicFrameLocks noGrp="1"/>
          </p:cNvGraphicFramePr>
          <p:nvPr>
            <p:ph idx="1"/>
          </p:nvPr>
        </p:nvGraphicFramePr>
        <p:xfrm>
          <a:off x="457200" y="1935163"/>
          <a:ext cx="8229600" cy="5257800"/>
        </p:xfrm>
        <a:graphic>
          <a:graphicData uri="http://schemas.openxmlformats.org/drawingml/2006/table">
            <a:tbl>
              <a:tblPr firstRow="1" bandRow="1">
                <a:tableStyleId>{5C22544A-7EE6-4342-B048-85BDC9FD1C3A}</a:tableStyleId>
              </a:tblPr>
              <a:tblGrid>
                <a:gridCol w="2286000"/>
                <a:gridCol w="3124200"/>
                <a:gridCol w="2819400"/>
              </a:tblGrid>
              <a:tr h="370840">
                <a:tc>
                  <a:txBody>
                    <a:bodyPr/>
                    <a:lstStyle/>
                    <a:p>
                      <a:r>
                        <a:rPr lang="en-US" sz="1800" b="1" kern="1200" dirty="0" err="1" smtClean="0">
                          <a:solidFill>
                            <a:schemeClr val="lt1"/>
                          </a:solidFill>
                          <a:latin typeface="+mn-lt"/>
                          <a:ea typeface="+mn-ea"/>
                          <a:cs typeface="+mn-cs"/>
                        </a:rPr>
                        <a:t>Pelindung</a:t>
                      </a:r>
                      <a:endParaRPr lang="en-US" dirty="0"/>
                    </a:p>
                  </a:txBody>
                  <a:tcPr/>
                </a:tc>
                <a:tc>
                  <a:txBody>
                    <a:bodyPr/>
                    <a:lstStyle/>
                    <a:p>
                      <a:r>
                        <a:rPr lang="en-US" sz="1800" b="1" kern="1200" dirty="0" smtClean="0">
                          <a:solidFill>
                            <a:schemeClr val="lt1"/>
                          </a:solidFill>
                          <a:latin typeface="+mn-lt"/>
                          <a:ea typeface="+mn-ea"/>
                          <a:cs typeface="+mn-cs"/>
                        </a:rPr>
                        <a:t>YAYASAN WIDYA WIWAHA </a:t>
                      </a:r>
                      <a:endParaRPr lang="en-US" dirty="0"/>
                    </a:p>
                  </a:txBody>
                  <a:tcPr/>
                </a:tc>
                <a:tc>
                  <a:txBody>
                    <a:bodyPr/>
                    <a:lstStyle/>
                    <a:p>
                      <a:endParaRPr lang="en-US"/>
                    </a:p>
                  </a:txBody>
                  <a:tcPr/>
                </a:tc>
              </a:tr>
              <a:tr h="370840">
                <a:tc>
                  <a:txBody>
                    <a:bodyPr/>
                    <a:lstStyle/>
                    <a:p>
                      <a:r>
                        <a:rPr lang="en-US" sz="1800" kern="1200" dirty="0" err="1" smtClean="0">
                          <a:solidFill>
                            <a:schemeClr val="dk1"/>
                          </a:solidFill>
                          <a:latin typeface="+mn-lt"/>
                          <a:ea typeface="+mn-ea"/>
                          <a:cs typeface="+mn-cs"/>
                        </a:rPr>
                        <a:t>Penasehat</a:t>
                      </a:r>
                      <a:endParaRPr lang="en-US" dirty="0"/>
                    </a:p>
                  </a:txBody>
                  <a:tcPr/>
                </a:tc>
                <a:tc>
                  <a:txBody>
                    <a:bodyPr/>
                    <a:lstStyle/>
                    <a:p>
                      <a:r>
                        <a:rPr lang="en-US" sz="1800" kern="1200" dirty="0" err="1" smtClean="0">
                          <a:solidFill>
                            <a:schemeClr val="dk1"/>
                          </a:solidFill>
                          <a:latin typeface="+mn-lt"/>
                          <a:ea typeface="+mn-ea"/>
                          <a:cs typeface="+mn-cs"/>
                        </a:rPr>
                        <a:t>Moh</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Mahsun</a:t>
                      </a:r>
                      <a:r>
                        <a:rPr lang="en-US" sz="1800" kern="1200" dirty="0" smtClean="0">
                          <a:solidFill>
                            <a:schemeClr val="dk1"/>
                          </a:solidFill>
                          <a:latin typeface="+mn-lt"/>
                          <a:ea typeface="+mn-ea"/>
                          <a:cs typeface="+mn-cs"/>
                        </a:rPr>
                        <a:t>. SE., </a:t>
                      </a:r>
                      <a:r>
                        <a:rPr lang="en-US" sz="1800" kern="1200" dirty="0" err="1" smtClean="0">
                          <a:solidFill>
                            <a:schemeClr val="dk1"/>
                          </a:solidFill>
                          <a:latin typeface="+mn-lt"/>
                          <a:ea typeface="+mn-ea"/>
                          <a:cs typeface="+mn-cs"/>
                        </a:rPr>
                        <a:t>Msi</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Akt</a:t>
                      </a:r>
                      <a:r>
                        <a:rPr lang="en-US" sz="1800" kern="1200" dirty="0" smtClean="0">
                          <a:solidFill>
                            <a:schemeClr val="dk1"/>
                          </a:solidFill>
                          <a:latin typeface="+mn-lt"/>
                          <a:ea typeface="+mn-ea"/>
                          <a:cs typeface="+mn-cs"/>
                        </a:rPr>
                        <a:t>. </a:t>
                      </a:r>
                      <a:endParaRPr lang="en-US" dirty="0"/>
                    </a:p>
                  </a:txBody>
                  <a:tcPr/>
                </a:tc>
                <a:tc>
                  <a:txBody>
                    <a:bodyPr/>
                    <a:lstStyle/>
                    <a:p>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Ketua</a:t>
                      </a:r>
                      <a:r>
                        <a:rPr lang="en-US" sz="1800" kern="1200" dirty="0" smtClean="0">
                          <a:solidFill>
                            <a:schemeClr val="dk1"/>
                          </a:solidFill>
                          <a:latin typeface="+mn-lt"/>
                          <a:ea typeface="+mn-ea"/>
                          <a:cs typeface="+mn-cs"/>
                        </a:rPr>
                        <a:t> STIE </a:t>
                      </a:r>
                      <a:r>
                        <a:rPr lang="en-US" sz="1800" kern="1200" dirty="0" err="1" smtClean="0">
                          <a:solidFill>
                            <a:schemeClr val="dk1"/>
                          </a:solidFill>
                          <a:latin typeface="+mn-lt"/>
                          <a:ea typeface="+mn-ea"/>
                          <a:cs typeface="+mn-cs"/>
                        </a:rPr>
                        <a:t>Widya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Wiwaha</a:t>
                      </a:r>
                      <a:r>
                        <a:rPr lang="en-US" sz="1800" kern="1200" dirty="0" smtClean="0">
                          <a:solidFill>
                            <a:schemeClr val="dk1"/>
                          </a:solidFill>
                          <a:latin typeface="+mn-lt"/>
                          <a:ea typeface="+mn-ea"/>
                          <a:cs typeface="+mn-cs"/>
                        </a:rPr>
                        <a:t>) </a:t>
                      </a:r>
                      <a:endParaRPr lang="en-US" dirty="0"/>
                    </a:p>
                  </a:txBody>
                  <a:tcPr/>
                </a:tc>
              </a:tr>
              <a:tr h="370840">
                <a:tc>
                  <a:txBody>
                    <a:bodyPr/>
                    <a:lstStyle/>
                    <a:p>
                      <a:r>
                        <a:rPr lang="en-US" sz="1800" kern="1200" dirty="0" err="1" smtClean="0">
                          <a:solidFill>
                            <a:schemeClr val="dk1"/>
                          </a:solidFill>
                          <a:latin typeface="+mn-lt"/>
                          <a:ea typeface="+mn-ea"/>
                          <a:cs typeface="+mn-cs"/>
                        </a:rPr>
                        <a:t>Penanggung</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jawab</a:t>
                      </a:r>
                      <a:endParaRPr lang="en-US" dirty="0"/>
                    </a:p>
                  </a:txBody>
                  <a:tcPr/>
                </a:tc>
                <a:tc>
                  <a:txBody>
                    <a:bodyPr/>
                    <a:lstStyle/>
                    <a:p>
                      <a:r>
                        <a:rPr lang="en-US" sz="1800" kern="1200" dirty="0" smtClean="0">
                          <a:solidFill>
                            <a:schemeClr val="dk1"/>
                          </a:solidFill>
                          <a:latin typeface="+mn-lt"/>
                          <a:ea typeface="+mn-ea"/>
                          <a:cs typeface="+mn-cs"/>
                        </a:rPr>
                        <a:t>Drs. </a:t>
                      </a:r>
                      <a:r>
                        <a:rPr lang="en-US" sz="1800" kern="1200" dirty="0" err="1" smtClean="0">
                          <a:solidFill>
                            <a:schemeClr val="dk1"/>
                          </a:solidFill>
                          <a:latin typeface="+mn-lt"/>
                          <a:ea typeface="+mn-ea"/>
                          <a:cs typeface="+mn-cs"/>
                        </a:rPr>
                        <a:t>Muda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Setiahamid</a:t>
                      </a:r>
                      <a:r>
                        <a:rPr lang="en-US" sz="1800" kern="1200" dirty="0" smtClean="0">
                          <a:solidFill>
                            <a:schemeClr val="dk1"/>
                          </a:solidFill>
                          <a:latin typeface="+mn-lt"/>
                          <a:ea typeface="+mn-ea"/>
                          <a:cs typeface="+mn-cs"/>
                        </a:rPr>
                        <a:t>, MM. </a:t>
                      </a:r>
                      <a:r>
                        <a:rPr lang="en-US" sz="1800" kern="1200" dirty="0" err="1" smtClean="0">
                          <a:solidFill>
                            <a:schemeClr val="dk1"/>
                          </a:solidFill>
                          <a:latin typeface="+mn-lt"/>
                          <a:ea typeface="+mn-ea"/>
                          <a:cs typeface="+mn-cs"/>
                        </a:rPr>
                        <a:t>Akt</a:t>
                      </a:r>
                      <a:endParaRPr lang="en-US" dirty="0"/>
                    </a:p>
                  </a:txBody>
                  <a:tcPr/>
                </a:tc>
                <a:tc>
                  <a:txBody>
                    <a:bodyPr/>
                    <a:lstStyle/>
                    <a:p>
                      <a:endParaRPr lang="en-US"/>
                    </a:p>
                  </a:txBody>
                  <a:tcPr/>
                </a:tc>
              </a:tr>
              <a:tr h="370840">
                <a:tc>
                  <a:txBody>
                    <a:bodyPr/>
                    <a:lstStyle/>
                    <a:p>
                      <a:r>
                        <a:rPr lang="en-US" sz="1800" kern="1200" dirty="0" err="1" smtClean="0">
                          <a:solidFill>
                            <a:schemeClr val="dk1"/>
                          </a:solidFill>
                          <a:latin typeface="+mn-lt"/>
                          <a:ea typeface="+mn-ea"/>
                          <a:cs typeface="+mn-cs"/>
                        </a:rPr>
                        <a:t>Pembimbing</a:t>
                      </a:r>
                      <a:endParaRPr lang="en-US" dirty="0"/>
                    </a:p>
                  </a:txBody>
                  <a:tcPr/>
                </a:tc>
                <a:tc>
                  <a:txBody>
                    <a:bodyPr/>
                    <a:lstStyle/>
                    <a:p>
                      <a:r>
                        <a:rPr lang="en-US" sz="1800" kern="1200" dirty="0" err="1" smtClean="0">
                          <a:solidFill>
                            <a:schemeClr val="dk1"/>
                          </a:solidFill>
                          <a:latin typeface="+mn-lt"/>
                          <a:ea typeface="+mn-ea"/>
                          <a:cs typeface="+mn-cs"/>
                        </a:rPr>
                        <a:t>Dra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Uswatun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Khasanah</a:t>
                      </a:r>
                      <a:endParaRPr lang="en-US" dirty="0"/>
                    </a:p>
                  </a:txBody>
                  <a:tcPr/>
                </a:tc>
                <a:tc>
                  <a:txBody>
                    <a:bodyPr/>
                    <a:lstStyle/>
                    <a:p>
                      <a:endParaRPr lang="en-US"/>
                    </a:p>
                  </a:txBody>
                  <a:tcPr/>
                </a:tc>
              </a:tr>
              <a:tr h="370840">
                <a:tc>
                  <a:txBody>
                    <a:bodyPr/>
                    <a:lstStyle/>
                    <a:p>
                      <a:r>
                        <a:rPr lang="en-US" sz="1800" kern="1200" dirty="0" smtClean="0">
                          <a:solidFill>
                            <a:schemeClr val="dk1"/>
                          </a:solidFill>
                          <a:latin typeface="+mn-lt"/>
                          <a:ea typeface="+mn-ea"/>
                          <a:cs typeface="+mn-cs"/>
                        </a:rPr>
                        <a:t>Steering committee</a:t>
                      </a:r>
                      <a:endParaRPr lang="en-US" dirty="0"/>
                    </a:p>
                  </a:txBody>
                  <a:tcPr/>
                </a:tc>
                <a:tc>
                  <a:txBody>
                    <a:bodyPr/>
                    <a:lstStyle/>
                    <a:p>
                      <a:r>
                        <a:rPr lang="en-US" sz="1800" kern="1200" dirty="0" err="1" smtClean="0">
                          <a:solidFill>
                            <a:schemeClr val="dk1"/>
                          </a:solidFill>
                          <a:latin typeface="+mn-lt"/>
                          <a:ea typeface="+mn-ea"/>
                          <a:cs typeface="+mn-cs"/>
                        </a:rPr>
                        <a:t>Sulis</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Nurbaika</a:t>
                      </a:r>
                      <a:r>
                        <a:rPr lang="en-US" sz="1800" kern="1200" dirty="0" smtClean="0">
                          <a:solidFill>
                            <a:schemeClr val="dk1"/>
                          </a:solidFill>
                          <a:latin typeface="+mn-lt"/>
                          <a:ea typeface="+mn-ea"/>
                          <a:cs typeface="+mn-cs"/>
                        </a:rPr>
                        <a:t> </a:t>
                      </a:r>
                      <a:endParaRPr lang="en-US" dirty="0"/>
                    </a:p>
                  </a:txBody>
                  <a:tcPr/>
                </a:tc>
                <a:tc>
                  <a:txBody>
                    <a:bodyPr/>
                    <a:lstStyle/>
                    <a:p>
                      <a:endParaRPr lang="en-US"/>
                    </a:p>
                  </a:txBody>
                  <a:tcPr/>
                </a:tc>
              </a:tr>
              <a:tr h="370840">
                <a:tc>
                  <a:txBody>
                    <a:bodyPr/>
                    <a:lstStyle/>
                    <a:p>
                      <a:r>
                        <a:rPr lang="en-US" sz="1800" kern="1200" dirty="0" smtClean="0">
                          <a:solidFill>
                            <a:schemeClr val="dk1"/>
                          </a:solidFill>
                          <a:latin typeface="+mn-lt"/>
                          <a:ea typeface="+mn-ea"/>
                          <a:cs typeface="+mn-cs"/>
                        </a:rPr>
                        <a:t>Operational committee</a:t>
                      </a:r>
                      <a:endParaRPr lang="en-US" dirty="0"/>
                    </a:p>
                  </a:txBody>
                  <a:tcPr/>
                </a:tc>
                <a:tc>
                  <a:txBody>
                    <a:bodyPr/>
                    <a:lstStyle/>
                    <a:p>
                      <a:r>
                        <a:rPr lang="en-US" sz="1800" kern="1200" dirty="0" err="1" smtClean="0">
                          <a:solidFill>
                            <a:schemeClr val="dk1"/>
                          </a:solidFill>
                          <a:latin typeface="+mn-lt"/>
                          <a:ea typeface="+mn-ea"/>
                          <a:cs typeface="+mn-cs"/>
                        </a:rPr>
                        <a:t>Aris</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Darmawan</a:t>
                      </a:r>
                      <a:r>
                        <a:rPr lang="en-US" sz="1800" kern="1200" dirty="0" smtClean="0">
                          <a:solidFill>
                            <a:schemeClr val="dk1"/>
                          </a:solidFill>
                          <a:latin typeface="+mn-lt"/>
                          <a:ea typeface="+mn-ea"/>
                          <a:cs typeface="+mn-cs"/>
                        </a:rPr>
                        <a:t> </a:t>
                      </a:r>
                      <a:endParaRPr lang="en-US" dirty="0"/>
                    </a:p>
                  </a:txBody>
                  <a:tcPr/>
                </a:tc>
                <a:tc>
                  <a:txBody>
                    <a:bodyPr/>
                    <a:lstStyle/>
                    <a:p>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Ketua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Panitia</a:t>
                      </a:r>
                      <a:endParaRPr lang="en-US" dirty="0"/>
                    </a:p>
                  </a:txBody>
                  <a:tcPr/>
                </a:tc>
              </a:tr>
              <a:tr h="370840">
                <a:tc>
                  <a:txBody>
                    <a:bodyPr/>
                    <a:lstStyle/>
                    <a:p>
                      <a:endParaRPr lang="en-US"/>
                    </a:p>
                  </a:txBody>
                  <a:tcPr/>
                </a:tc>
                <a:tc>
                  <a:txBody>
                    <a:bodyPr/>
                    <a:lstStyle/>
                    <a:p>
                      <a:r>
                        <a:rPr lang="en-US" sz="1800" kern="1200" dirty="0" err="1" smtClean="0">
                          <a:solidFill>
                            <a:schemeClr val="dk1"/>
                          </a:solidFill>
                          <a:latin typeface="+mn-lt"/>
                          <a:ea typeface="+mn-ea"/>
                          <a:cs typeface="+mn-cs"/>
                        </a:rPr>
                        <a:t>Condro</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Riyanto</a:t>
                      </a:r>
                      <a:r>
                        <a:rPr lang="en-US" sz="1800" kern="1200" dirty="0" smtClean="0">
                          <a:solidFill>
                            <a:schemeClr val="dk1"/>
                          </a:solidFill>
                          <a:latin typeface="+mn-lt"/>
                          <a:ea typeface="+mn-ea"/>
                          <a:cs typeface="+mn-cs"/>
                        </a:rPr>
                        <a:t> </a:t>
                      </a:r>
                      <a:endParaRPr lang="en-US" dirty="0"/>
                    </a:p>
                  </a:txBody>
                  <a:tcPr/>
                </a:tc>
                <a:tc>
                  <a:txBody>
                    <a:bodyPr/>
                    <a:lstStyle/>
                    <a:p>
                      <a:r>
                        <a:rPr lang="en-US" sz="1800" kern="1200" dirty="0" err="1" smtClean="0">
                          <a:solidFill>
                            <a:schemeClr val="dk1"/>
                          </a:solidFill>
                          <a:latin typeface="+mn-lt"/>
                          <a:ea typeface="+mn-ea"/>
                          <a:cs typeface="+mn-cs"/>
                        </a:rPr>
                        <a:t>Sekretaris</a:t>
                      </a:r>
                      <a:endParaRPr lang="en-US" dirty="0"/>
                    </a:p>
                  </a:txBody>
                  <a:tcPr/>
                </a:tc>
              </a:tr>
              <a:tr h="370840">
                <a:tc>
                  <a:txBody>
                    <a:bodyPr/>
                    <a:lstStyle/>
                    <a:p>
                      <a:endParaRPr lang="en-US"/>
                    </a:p>
                  </a:txBody>
                  <a:tcPr/>
                </a:tc>
                <a:tc>
                  <a:txBody>
                    <a:bodyPr/>
                    <a:lstStyle/>
                    <a:p>
                      <a:r>
                        <a:rPr lang="en-US" sz="1800" kern="1200" dirty="0" err="1" smtClean="0">
                          <a:solidFill>
                            <a:schemeClr val="dk1"/>
                          </a:solidFill>
                          <a:latin typeface="+mn-lt"/>
                          <a:ea typeface="+mn-ea"/>
                          <a:cs typeface="+mn-cs"/>
                        </a:rPr>
                        <a:t>Lia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Devie</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Ratnaningrum</a:t>
                      </a:r>
                      <a:r>
                        <a:rPr lang="en-US" sz="1800" kern="1200" dirty="0" smtClean="0">
                          <a:solidFill>
                            <a:schemeClr val="dk1"/>
                          </a:solidFill>
                          <a:latin typeface="+mn-lt"/>
                          <a:ea typeface="+mn-ea"/>
                          <a:cs typeface="+mn-cs"/>
                        </a:rPr>
                        <a:t> </a:t>
                      </a:r>
                      <a:endParaRPr lang="en-US" dirty="0"/>
                    </a:p>
                  </a:txBody>
                  <a:tcPr/>
                </a:tc>
                <a:tc>
                  <a:txBody>
                    <a:bodyPr/>
                    <a:lstStyle/>
                    <a:p>
                      <a:r>
                        <a:rPr lang="en-US" sz="1800" kern="1200" dirty="0" err="1" smtClean="0">
                          <a:solidFill>
                            <a:schemeClr val="dk1"/>
                          </a:solidFill>
                          <a:latin typeface="+mn-lt"/>
                          <a:ea typeface="+mn-ea"/>
                          <a:cs typeface="+mn-cs"/>
                        </a:rPr>
                        <a:t>Bendahara</a:t>
                      </a:r>
                      <a:endParaRPr lang="en-US" dirty="0"/>
                    </a:p>
                  </a:txBody>
                  <a:tcPr/>
                </a:tc>
              </a:tr>
              <a:tr h="370840">
                <a:tc>
                  <a:txBody>
                    <a:bodyPr/>
                    <a:lstStyle/>
                    <a:p>
                      <a:endParaRPr lang="en-US"/>
                    </a:p>
                  </a:txBody>
                  <a:tcPr/>
                </a:tc>
                <a:tc>
                  <a:txBody>
                    <a:bodyPr/>
                    <a:lstStyle/>
                    <a:p>
                      <a:r>
                        <a:rPr lang="en-US" sz="1800" kern="1200" dirty="0" smtClean="0">
                          <a:solidFill>
                            <a:schemeClr val="dk1"/>
                          </a:solidFill>
                          <a:latin typeface="+mn-lt"/>
                          <a:ea typeface="+mn-ea"/>
                          <a:cs typeface="+mn-cs"/>
                        </a:rPr>
                        <a:t>Sri </a:t>
                      </a:r>
                      <a:r>
                        <a:rPr lang="en-US" sz="1800" kern="1200" dirty="0" err="1" smtClean="0">
                          <a:solidFill>
                            <a:schemeClr val="dk1"/>
                          </a:solidFill>
                          <a:latin typeface="+mn-lt"/>
                          <a:ea typeface="+mn-ea"/>
                          <a:cs typeface="+mn-cs"/>
                        </a:rPr>
                        <a:t>Purwati,Mei</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Rejekiningsih</a:t>
                      </a:r>
                      <a:r>
                        <a:rPr lang="en-US" sz="1800" kern="1200" dirty="0" smtClean="0">
                          <a:solidFill>
                            <a:schemeClr val="dk1"/>
                          </a:solidFill>
                          <a:latin typeface="+mn-lt"/>
                          <a:ea typeface="+mn-ea"/>
                          <a:cs typeface="+mn-cs"/>
                        </a:rPr>
                        <a:t> </a:t>
                      </a:r>
                      <a:endParaRPr lang="en-US" dirty="0"/>
                    </a:p>
                  </a:txBody>
                  <a:tcPr/>
                </a:tc>
                <a:tc>
                  <a:txBody>
                    <a:bodyPr/>
                    <a:lstStyle/>
                    <a:p>
                      <a:r>
                        <a:rPr lang="en-US" sz="1800" kern="1200" dirty="0" err="1" smtClean="0">
                          <a:solidFill>
                            <a:schemeClr val="dk1"/>
                          </a:solidFill>
                          <a:latin typeface="+mn-lt"/>
                          <a:ea typeface="+mn-ea"/>
                          <a:cs typeface="+mn-cs"/>
                        </a:rPr>
                        <a:t>Sie</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Acara</a:t>
                      </a:r>
                      <a:endParaRPr lang="en-US" dirty="0"/>
                    </a:p>
                  </a:txBody>
                  <a:tcPr/>
                </a:tc>
              </a:tr>
              <a:tr h="370840">
                <a:tc>
                  <a:txBody>
                    <a:bodyPr/>
                    <a:lstStyle/>
                    <a:p>
                      <a:endParaRPr lang="en-US"/>
                    </a:p>
                  </a:txBody>
                  <a:tcPr/>
                </a:tc>
                <a:tc>
                  <a:txBody>
                    <a:bodyPr/>
                    <a:lstStyle/>
                    <a:p>
                      <a:r>
                        <a:rPr lang="en-US" sz="1800" kern="1200" dirty="0" err="1" smtClean="0">
                          <a:solidFill>
                            <a:schemeClr val="dk1"/>
                          </a:solidFill>
                          <a:latin typeface="+mn-lt"/>
                          <a:ea typeface="+mn-ea"/>
                          <a:cs typeface="+mn-cs"/>
                        </a:rPr>
                        <a:t>Mayendra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Widyawardana</a:t>
                      </a:r>
                      <a:r>
                        <a:rPr lang="en-US" sz="1800" kern="1200" dirty="0" smtClean="0">
                          <a:solidFill>
                            <a:schemeClr val="dk1"/>
                          </a:solidFill>
                          <a:latin typeface="+mn-lt"/>
                          <a:ea typeface="+mn-ea"/>
                          <a:cs typeface="+mn-cs"/>
                        </a:rPr>
                        <a:t> </a:t>
                      </a:r>
                      <a:endParaRPr lang="en-US" dirty="0"/>
                    </a:p>
                  </a:txBody>
                  <a:tcPr/>
                </a:tc>
                <a:tc>
                  <a:txBody>
                    <a:bodyPr/>
                    <a:lstStyle/>
                    <a:p>
                      <a:r>
                        <a:rPr lang="en-US" sz="1800" kern="1200" dirty="0" err="1" smtClean="0">
                          <a:solidFill>
                            <a:schemeClr val="dk1"/>
                          </a:solidFill>
                          <a:latin typeface="+mn-lt"/>
                          <a:ea typeface="+mn-ea"/>
                          <a:cs typeface="+mn-cs"/>
                        </a:rPr>
                        <a:t>Sie</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Konsumsi</a:t>
                      </a:r>
                      <a:endParaRPr lang="en-US" dirty="0"/>
                    </a:p>
                  </a:txBody>
                  <a:tcPr/>
                </a:tc>
              </a:tr>
              <a:tr h="370840">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transition spd="slow">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b="1" i="1" dirty="0" err="1"/>
              <a:t>Lampiran</a:t>
            </a:r>
            <a:r>
              <a:rPr lang="en-US" sz="1600" b="1" i="1" dirty="0"/>
              <a:t> 3</a:t>
            </a:r>
            <a:r>
              <a:rPr lang="en-US" sz="1600" dirty="0"/>
              <a:t/>
            </a:r>
            <a:br>
              <a:rPr lang="en-US" sz="1600" dirty="0"/>
            </a:br>
            <a:r>
              <a:rPr lang="en-US" sz="1600" dirty="0"/>
              <a:t> </a:t>
            </a:r>
            <a:br>
              <a:rPr lang="en-US" sz="1600" dirty="0"/>
            </a:br>
            <a:r>
              <a:rPr lang="en-US" sz="1600" b="1" dirty="0"/>
              <a:t>LAPORAN PERTANGGUNGJAWABAN DANA</a:t>
            </a:r>
            <a:r>
              <a:rPr lang="en-US" sz="1600" dirty="0"/>
              <a:t/>
            </a:r>
            <a:br>
              <a:rPr lang="en-US" sz="1600" dirty="0"/>
            </a:br>
            <a:r>
              <a:rPr lang="en-US" sz="1600" b="1" dirty="0"/>
              <a:t>” VISIT FACTORY WIDYA WIWAHA VISITTING TO LEARNNING 2013″</a:t>
            </a:r>
            <a:endParaRPr lang="en-US" sz="1600" dirty="0"/>
          </a:p>
        </p:txBody>
      </p:sp>
      <p:graphicFrame>
        <p:nvGraphicFramePr>
          <p:cNvPr id="4" name="Content Placeholder 3"/>
          <p:cNvGraphicFramePr>
            <a:graphicFrameLocks noGrp="1"/>
          </p:cNvGraphicFramePr>
          <p:nvPr>
            <p:ph idx="1"/>
          </p:nvPr>
        </p:nvGraphicFramePr>
        <p:xfrm>
          <a:off x="457200" y="1935163"/>
          <a:ext cx="8229600" cy="4514850"/>
        </p:xfrm>
        <a:graphic>
          <a:graphicData uri="http://schemas.openxmlformats.org/drawingml/2006/table">
            <a:tbl>
              <a:tblPr firstRow="1" bandRow="1">
                <a:tableStyleId>{5C22544A-7EE6-4342-B048-85BDC9FD1C3A}</a:tableStyleId>
              </a:tblPr>
              <a:tblGrid>
                <a:gridCol w="1828800"/>
                <a:gridCol w="1463040"/>
                <a:gridCol w="1645920"/>
                <a:gridCol w="1645920"/>
                <a:gridCol w="1645920"/>
              </a:tblGrid>
              <a:tr h="514350">
                <a:tc>
                  <a:txBody>
                    <a:bodyPr/>
                    <a:lstStyle/>
                    <a:p>
                      <a:r>
                        <a:rPr lang="en-US" dirty="0" smtClean="0"/>
                        <a:t>I. PENGELUARAN</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514350">
                <a:tc>
                  <a:txBody>
                    <a:bodyPr/>
                    <a:lstStyle/>
                    <a:p>
                      <a:r>
                        <a:rPr lang="en-US" dirty="0" smtClean="0"/>
                        <a:t>1. </a:t>
                      </a:r>
                      <a:r>
                        <a:rPr lang="en-US" b="1" dirty="0" err="1" smtClean="0"/>
                        <a:t>Transportasi</a:t>
                      </a:r>
                      <a:endParaRPr lang="en-US" b="1"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smtClean="0"/>
                        <a:t>3.760.000</a:t>
                      </a:r>
                      <a:endParaRPr lang="en-US" dirty="0"/>
                    </a:p>
                  </a:txBody>
                  <a:tcPr/>
                </a:tc>
              </a:tr>
              <a:tr h="514350">
                <a:tc>
                  <a:txBody>
                    <a:bodyPr/>
                    <a:lstStyle/>
                    <a:p>
                      <a:r>
                        <a:rPr lang="en-US" dirty="0" smtClean="0"/>
                        <a:t>2.</a:t>
                      </a:r>
                      <a:r>
                        <a:rPr lang="en-US" sz="1800" b="1" kern="1200" dirty="0" smtClean="0">
                          <a:solidFill>
                            <a:schemeClr val="dk1"/>
                          </a:solidFill>
                          <a:latin typeface="+mn-lt"/>
                          <a:ea typeface="+mn-ea"/>
                          <a:cs typeface="+mn-cs"/>
                        </a:rPr>
                        <a:t> </a:t>
                      </a:r>
                      <a:r>
                        <a:rPr lang="en-US" sz="1800" b="1" kern="1200" dirty="0" err="1" smtClean="0">
                          <a:solidFill>
                            <a:schemeClr val="dk1"/>
                          </a:solidFill>
                          <a:latin typeface="+mn-lt"/>
                          <a:ea typeface="+mn-ea"/>
                          <a:cs typeface="+mn-cs"/>
                        </a:rPr>
                        <a:t>Konsumsi</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smtClean="0"/>
                        <a:t>1.461.000</a:t>
                      </a:r>
                      <a:endParaRPr lang="en-US" dirty="0"/>
                    </a:p>
                  </a:txBody>
                  <a:tcPr/>
                </a:tc>
              </a:tr>
              <a:tr h="514350">
                <a:tc>
                  <a:txBody>
                    <a:bodyPr/>
                    <a:lstStyle/>
                    <a:p>
                      <a:r>
                        <a:rPr lang="en-US" dirty="0" smtClean="0"/>
                        <a:t>3. </a:t>
                      </a:r>
                      <a:r>
                        <a:rPr lang="en-US" sz="1800" b="1" kern="1200" dirty="0" smtClean="0">
                          <a:solidFill>
                            <a:schemeClr val="dk1"/>
                          </a:solidFill>
                          <a:latin typeface="+mn-lt"/>
                          <a:ea typeface="+mn-ea"/>
                          <a:cs typeface="+mn-cs"/>
                        </a:rPr>
                        <a:t>PDD</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smtClean="0"/>
                        <a:t>2.750.000</a:t>
                      </a:r>
                      <a:endParaRPr lang="en-US" dirty="0"/>
                    </a:p>
                  </a:txBody>
                  <a:tcPr/>
                </a:tc>
              </a:tr>
              <a:tr h="514350">
                <a:tc>
                  <a:txBody>
                    <a:bodyPr/>
                    <a:lstStyle/>
                    <a:p>
                      <a:r>
                        <a:rPr lang="en-US" dirty="0" smtClean="0"/>
                        <a:t>4.</a:t>
                      </a:r>
                      <a:r>
                        <a:rPr lang="en-US" sz="1800" b="1" kern="1200" dirty="0" smtClean="0">
                          <a:solidFill>
                            <a:schemeClr val="dk1"/>
                          </a:solidFill>
                          <a:latin typeface="+mn-lt"/>
                          <a:ea typeface="+mn-ea"/>
                          <a:cs typeface="+mn-cs"/>
                        </a:rPr>
                        <a:t> </a:t>
                      </a:r>
                      <a:r>
                        <a:rPr lang="en-US" sz="1800" b="1" kern="1200" dirty="0" err="1" smtClean="0">
                          <a:solidFill>
                            <a:schemeClr val="dk1"/>
                          </a:solidFill>
                          <a:latin typeface="+mn-lt"/>
                          <a:ea typeface="+mn-ea"/>
                          <a:cs typeface="+mn-cs"/>
                        </a:rPr>
                        <a:t>Humas</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smtClean="0"/>
                        <a:t>      90.000</a:t>
                      </a:r>
                      <a:endParaRPr lang="en-US" dirty="0"/>
                    </a:p>
                  </a:txBody>
                  <a:tcPr/>
                </a:tc>
              </a:tr>
              <a:tr h="514350">
                <a:tc>
                  <a:txBody>
                    <a:bodyPr/>
                    <a:lstStyle/>
                    <a:p>
                      <a:r>
                        <a:rPr lang="en-US" dirty="0" smtClean="0"/>
                        <a:t>5. </a:t>
                      </a:r>
                      <a:r>
                        <a:rPr lang="en-US" sz="1800" b="1" kern="1200" dirty="0" err="1" smtClean="0">
                          <a:solidFill>
                            <a:schemeClr val="dk1"/>
                          </a:solidFill>
                          <a:latin typeface="+mn-lt"/>
                          <a:ea typeface="+mn-ea"/>
                          <a:cs typeface="+mn-cs"/>
                        </a:rPr>
                        <a:t>Sekretaris</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smtClean="0"/>
                        <a:t>    118.000</a:t>
                      </a:r>
                      <a:endParaRPr lang="en-US" dirty="0"/>
                    </a:p>
                  </a:txBody>
                  <a:tcPr/>
                </a:tc>
              </a:tr>
              <a:tr h="514350">
                <a:tc>
                  <a:txBody>
                    <a:bodyPr/>
                    <a:lstStyle/>
                    <a:p>
                      <a:r>
                        <a:rPr lang="en-US" dirty="0" smtClean="0"/>
                        <a:t>6. </a:t>
                      </a:r>
                      <a:r>
                        <a:rPr lang="en-US" sz="1800" b="1" kern="1200" dirty="0" smtClean="0">
                          <a:solidFill>
                            <a:schemeClr val="dk1"/>
                          </a:solidFill>
                          <a:latin typeface="+mn-lt"/>
                          <a:ea typeface="+mn-ea"/>
                          <a:cs typeface="+mn-cs"/>
                        </a:rPr>
                        <a:t>P3K</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smtClean="0"/>
                        <a:t>      30.000</a:t>
                      </a:r>
                      <a:endParaRPr lang="en-US" dirty="0"/>
                    </a:p>
                  </a:txBody>
                  <a:tcPr/>
                </a:tc>
              </a:tr>
              <a:tr h="514350">
                <a:tc>
                  <a:txBody>
                    <a:bodyPr/>
                    <a:lstStyle/>
                    <a:p>
                      <a:r>
                        <a:rPr lang="en-US" b="1" dirty="0" smtClean="0"/>
                        <a:t>TOTAL</a:t>
                      </a:r>
                      <a:endParaRPr lang="en-US" b="1"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smtClean="0"/>
                        <a:t>7.989.000</a:t>
                      </a:r>
                      <a:endParaRPr lang="en-US" dirty="0"/>
                    </a:p>
                  </a:txBody>
                  <a:tcPr/>
                </a:tc>
              </a:tr>
            </a:tbl>
          </a:graphicData>
        </a:graphic>
      </p:graphicFrame>
    </p:spTree>
  </p:cSld>
  <p:clrMapOvr>
    <a:masterClrMapping/>
  </p:clrMapOvr>
  <p:transition spd="slow">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609600" y="1905001"/>
          <a:ext cx="8229600" cy="4362996"/>
        </p:xfrm>
        <a:graphic>
          <a:graphicData uri="http://schemas.openxmlformats.org/drawingml/2006/table">
            <a:tbl>
              <a:tblPr firstRow="1" bandRow="1">
                <a:tableStyleId>{5C22544A-7EE6-4342-B048-85BDC9FD1C3A}</a:tableStyleId>
              </a:tblPr>
              <a:tblGrid>
                <a:gridCol w="1752600"/>
                <a:gridCol w="1539240"/>
                <a:gridCol w="1645920"/>
                <a:gridCol w="1645920"/>
                <a:gridCol w="1645920"/>
              </a:tblGrid>
              <a:tr h="620486">
                <a:tc>
                  <a:txBody>
                    <a:bodyPr/>
                    <a:lstStyle/>
                    <a:p>
                      <a:r>
                        <a:rPr lang="en-US" dirty="0" smtClean="0"/>
                        <a:t>II. PEMASUKAN</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620486">
                <a:tc gridSpan="4">
                  <a:txBody>
                    <a:bodyPr/>
                    <a:lstStyle/>
                    <a:p>
                      <a:r>
                        <a:rPr lang="en-US" dirty="0" smtClean="0"/>
                        <a:t>1. </a:t>
                      </a:r>
                      <a:r>
                        <a:rPr lang="en-US" sz="1800" kern="1200" dirty="0" err="1" smtClean="0">
                          <a:solidFill>
                            <a:schemeClr val="dk1"/>
                          </a:solidFill>
                          <a:latin typeface="+mn-lt"/>
                          <a:ea typeface="+mn-ea"/>
                          <a:cs typeface="+mn-cs"/>
                        </a:rPr>
                        <a:t>Iuran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peserta</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dan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panitia</a:t>
                      </a:r>
                      <a:r>
                        <a:rPr lang="en-US" sz="1800" kern="1200" dirty="0" smtClean="0">
                          <a:solidFill>
                            <a:schemeClr val="dk1"/>
                          </a:solidFill>
                          <a:latin typeface="+mn-lt"/>
                          <a:ea typeface="+mn-ea"/>
                          <a:cs typeface="+mn-cs"/>
                        </a:rPr>
                        <a:t> (72 </a:t>
                      </a:r>
                      <a:r>
                        <a:rPr lang="en-US" sz="1800" kern="1200" dirty="0" err="1" smtClean="0">
                          <a:solidFill>
                            <a:schemeClr val="dk1"/>
                          </a:solidFill>
                          <a:latin typeface="+mn-lt"/>
                          <a:ea typeface="+mn-ea"/>
                          <a:cs typeface="+mn-cs"/>
                        </a:rPr>
                        <a:t>orang</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Rp</a:t>
                      </a:r>
                      <a:r>
                        <a:rPr lang="en-US" sz="1800" kern="1200" dirty="0" smtClean="0">
                          <a:solidFill>
                            <a:schemeClr val="dk1"/>
                          </a:solidFill>
                          <a:latin typeface="+mn-lt"/>
                          <a:ea typeface="+mn-ea"/>
                          <a:cs typeface="+mn-cs"/>
                        </a:rPr>
                        <a:t> 80.000)</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r>
                        <a:rPr lang="en-US" sz="1800" kern="1200" dirty="0" smtClean="0">
                          <a:solidFill>
                            <a:schemeClr val="dk1"/>
                          </a:solidFill>
                          <a:latin typeface="+mn-lt"/>
                          <a:ea typeface="+mn-ea"/>
                          <a:cs typeface="+mn-cs"/>
                        </a:rPr>
                        <a:t>5.760.000 </a:t>
                      </a:r>
                      <a:endParaRPr lang="en-US" dirty="0"/>
                    </a:p>
                  </a:txBody>
                  <a:tcPr/>
                </a:tc>
              </a:tr>
              <a:tr h="620486">
                <a:tc gridSpan="3">
                  <a:txBody>
                    <a:bodyPr/>
                    <a:lstStyle/>
                    <a:p>
                      <a:r>
                        <a:rPr lang="en-US" dirty="0" smtClean="0"/>
                        <a:t>2.</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Subsidi</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kampus</a:t>
                      </a:r>
                      <a:r>
                        <a:rPr lang="en-US" sz="1800" kern="1200" dirty="0" smtClean="0">
                          <a:solidFill>
                            <a:schemeClr val="dk1"/>
                          </a:solidFill>
                          <a:latin typeface="+mn-lt"/>
                          <a:ea typeface="+mn-ea"/>
                          <a:cs typeface="+mn-cs"/>
                        </a:rPr>
                        <a:t>                                 </a:t>
                      </a:r>
                      <a:endParaRPr lang="en-US" dirty="0"/>
                    </a:p>
                  </a:txBody>
                  <a:tcPr/>
                </a:tc>
                <a:tc hMerge="1">
                  <a:txBody>
                    <a:bodyPr/>
                    <a:lstStyle/>
                    <a:p>
                      <a:endParaRPr lang="en-US" dirty="0"/>
                    </a:p>
                  </a:txBody>
                  <a:tcPr/>
                </a:tc>
                <a:tc hMerge="1">
                  <a:txBody>
                    <a:bodyPr/>
                    <a:lstStyle/>
                    <a:p>
                      <a:endParaRPr lang="en-US" dirty="0"/>
                    </a:p>
                  </a:txBody>
                  <a:tcPr/>
                </a:tc>
                <a:tc>
                  <a:txBody>
                    <a:bodyPr/>
                    <a:lstStyle/>
                    <a:p>
                      <a:endParaRPr lang="en-US"/>
                    </a:p>
                  </a:txBody>
                  <a:tcPr/>
                </a:tc>
                <a:tc>
                  <a:txBody>
                    <a:bodyPr/>
                    <a:lstStyle/>
                    <a:p>
                      <a:r>
                        <a:rPr lang="en-US" sz="1800" kern="1200" dirty="0" smtClean="0">
                          <a:solidFill>
                            <a:schemeClr val="dk1"/>
                          </a:solidFill>
                          <a:latin typeface="+mn-lt"/>
                          <a:ea typeface="+mn-ea"/>
                          <a:cs typeface="+mn-cs"/>
                        </a:rPr>
                        <a:t>2.000.000 </a:t>
                      </a:r>
                      <a:endParaRPr lang="en-US" dirty="0"/>
                    </a:p>
                  </a:txBody>
                  <a:tcPr/>
                </a:tc>
              </a:tr>
              <a:tr h="620486">
                <a:tc gridSpan="3">
                  <a:txBody>
                    <a:bodyPr/>
                    <a:lstStyle/>
                    <a:p>
                      <a:r>
                        <a:rPr lang="en-US" dirty="0" smtClean="0"/>
                        <a:t>3. </a:t>
                      </a:r>
                      <a:r>
                        <a:rPr lang="en-US" sz="1800" kern="1200" dirty="0" err="1" smtClean="0">
                          <a:solidFill>
                            <a:schemeClr val="dk1"/>
                          </a:solidFill>
                          <a:latin typeface="+mn-lt"/>
                          <a:ea typeface="+mn-ea"/>
                          <a:cs typeface="+mn-cs"/>
                        </a:rPr>
                        <a:t>Donatur</a:t>
                      </a:r>
                      <a:endParaRPr lang="en-US" dirty="0"/>
                    </a:p>
                  </a:txBody>
                  <a:tcPr/>
                </a:tc>
                <a:tc hMerge="1">
                  <a:txBody>
                    <a:bodyPr/>
                    <a:lstStyle/>
                    <a:p>
                      <a:endParaRPr lang="en-US" dirty="0"/>
                    </a:p>
                  </a:txBody>
                  <a:tcPr/>
                </a:tc>
                <a:tc hMerge="1">
                  <a:txBody>
                    <a:bodyPr/>
                    <a:lstStyle/>
                    <a:p>
                      <a:endParaRPr lang="en-US" dirty="0"/>
                    </a:p>
                  </a:txBody>
                  <a:tcPr/>
                </a:tc>
                <a:tc>
                  <a:txBody>
                    <a:bodyPr/>
                    <a:lstStyle/>
                    <a:p>
                      <a:endParaRPr lang="en-US"/>
                    </a:p>
                  </a:txBody>
                  <a:tcPr/>
                </a:tc>
                <a:tc>
                  <a:txBody>
                    <a:bodyPr/>
                    <a:lstStyle/>
                    <a:p>
                      <a:r>
                        <a:rPr lang="en-US" sz="1800" kern="1200" dirty="0" smtClean="0">
                          <a:solidFill>
                            <a:schemeClr val="dk1"/>
                          </a:solidFill>
                          <a:latin typeface="+mn-lt"/>
                          <a:ea typeface="+mn-ea"/>
                          <a:cs typeface="+mn-cs"/>
                        </a:rPr>
                        <a:t>420.000 </a:t>
                      </a:r>
                      <a:endParaRPr lang="en-US" dirty="0"/>
                    </a:p>
                  </a:txBody>
                  <a:tcPr/>
                </a:tc>
              </a:tr>
              <a:tr h="620486">
                <a:tc>
                  <a:txBody>
                    <a:bodyPr/>
                    <a:lstStyle/>
                    <a:p>
                      <a:r>
                        <a:rPr lang="en-US" sz="1800" b="1" kern="1200" dirty="0" smtClean="0">
                          <a:solidFill>
                            <a:schemeClr val="dk1"/>
                          </a:solidFill>
                          <a:latin typeface="+mn-lt"/>
                          <a:ea typeface="+mn-ea"/>
                          <a:cs typeface="+mn-cs"/>
                        </a:rPr>
                        <a:t>TOTAL</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sz="1800" b="1" u="sng" kern="1200" dirty="0" smtClean="0">
                          <a:solidFill>
                            <a:schemeClr val="dk1"/>
                          </a:solidFill>
                          <a:latin typeface="+mn-lt"/>
                          <a:ea typeface="+mn-ea"/>
                          <a:cs typeface="+mn-cs"/>
                        </a:rPr>
                        <a:t>8.180.000</a:t>
                      </a:r>
                      <a:r>
                        <a:rPr lang="en-US" sz="1800" b="1" kern="1200" dirty="0" smtClean="0">
                          <a:solidFill>
                            <a:schemeClr val="dk1"/>
                          </a:solidFill>
                          <a:latin typeface="+mn-lt"/>
                          <a:ea typeface="+mn-ea"/>
                          <a:cs typeface="+mn-cs"/>
                        </a:rPr>
                        <a:t>    </a:t>
                      </a:r>
                      <a:endParaRPr lang="en-US" dirty="0"/>
                    </a:p>
                  </a:txBody>
                  <a:tcPr/>
                </a:tc>
              </a:tr>
              <a:tr h="620486">
                <a:tc gridSpan="3">
                  <a:txBody>
                    <a:bodyPr/>
                    <a:lstStyle/>
                    <a:p>
                      <a:r>
                        <a:rPr lang="en-US" sz="1800" b="1" kern="1200" dirty="0" smtClean="0">
                          <a:solidFill>
                            <a:schemeClr val="dk1"/>
                          </a:solidFill>
                          <a:latin typeface="+mn-lt"/>
                          <a:ea typeface="+mn-ea"/>
                          <a:cs typeface="+mn-cs"/>
                        </a:rPr>
                        <a:t>SISA ANGGARAN KEGIATAN</a:t>
                      </a:r>
                      <a:r>
                        <a:rPr lang="en-US" sz="1800" kern="1200" dirty="0" smtClean="0">
                          <a:solidFill>
                            <a:schemeClr val="dk1"/>
                          </a:solidFill>
                          <a:latin typeface="+mn-lt"/>
                          <a:ea typeface="+mn-ea"/>
                          <a:cs typeface="+mn-cs"/>
                        </a:rPr>
                        <a:t>                            </a:t>
                      </a:r>
                      <a:endParaRPr lang="en-US" dirty="0"/>
                    </a:p>
                  </a:txBody>
                  <a:tcPr/>
                </a:tc>
                <a:tc hMerge="1">
                  <a:txBody>
                    <a:bodyPr/>
                    <a:lstStyle/>
                    <a:p>
                      <a:endParaRPr lang="en-US" dirty="0"/>
                    </a:p>
                  </a:txBody>
                  <a:tcPr/>
                </a:tc>
                <a:tc hMerge="1">
                  <a:txBody>
                    <a:bodyPr/>
                    <a:lstStyle/>
                    <a:p>
                      <a:endParaRPr lang="en-US" dirty="0"/>
                    </a:p>
                  </a:txBody>
                  <a:tcPr/>
                </a:tc>
                <a:tc>
                  <a:txBody>
                    <a:bodyPr/>
                    <a:lstStyle/>
                    <a:p>
                      <a:endParaRPr lang="en-US"/>
                    </a:p>
                  </a:txBody>
                  <a:tcPr/>
                </a:tc>
                <a:tc>
                  <a:txBody>
                    <a:bodyPr/>
                    <a:lstStyle/>
                    <a:p>
                      <a:r>
                        <a:rPr lang="en-US" sz="1800" b="1" u="sng" kern="1200" dirty="0" smtClean="0">
                          <a:solidFill>
                            <a:schemeClr val="dk1"/>
                          </a:solidFill>
                          <a:latin typeface="+mn-lt"/>
                          <a:ea typeface="+mn-ea"/>
                          <a:cs typeface="+mn-cs"/>
                        </a:rPr>
                        <a:t>191.000</a:t>
                      </a:r>
                      <a:endParaRPr lang="en-US" dirty="0"/>
                    </a:p>
                  </a:txBody>
                  <a:tcPr/>
                </a:tc>
              </a:tr>
              <a:tr h="620486">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19200"/>
            <a:ext cx="8229600" cy="5105400"/>
          </a:xfrm>
        </p:spPr>
        <p:txBody>
          <a:bodyPr>
            <a:normAutofit fontScale="90000"/>
          </a:bodyPr>
          <a:lstStyle/>
          <a:p>
            <a:pPr algn="l"/>
            <a:r>
              <a:rPr lang="en-US" sz="3100" dirty="0" err="1" smtClean="0"/>
              <a:t>Kunjungan</a:t>
            </a:r>
            <a:r>
              <a:rPr lang="en-US" sz="3100" dirty="0" smtClean="0"/>
              <a:t> </a:t>
            </a:r>
            <a:r>
              <a:rPr lang="en-US" sz="3100" dirty="0" err="1"/>
              <a:t>industri</a:t>
            </a:r>
            <a:r>
              <a:rPr lang="en-US" sz="3100" dirty="0"/>
              <a:t> </a:t>
            </a:r>
            <a:r>
              <a:rPr lang="en-US" sz="3100" dirty="0" err="1"/>
              <a:t>merupakan</a:t>
            </a:r>
            <a:r>
              <a:rPr lang="en-US" sz="3100" dirty="0"/>
              <a:t> </a:t>
            </a:r>
            <a:r>
              <a:rPr lang="en-US" sz="3100" dirty="0" err="1"/>
              <a:t>salah</a:t>
            </a:r>
            <a:r>
              <a:rPr lang="en-US" sz="3100" dirty="0"/>
              <a:t> </a:t>
            </a:r>
            <a:r>
              <a:rPr lang="en-US" sz="3100" dirty="0" err="1"/>
              <a:t>satu</a:t>
            </a:r>
            <a:r>
              <a:rPr lang="en-US" sz="3100" dirty="0"/>
              <a:t> </a:t>
            </a:r>
            <a:r>
              <a:rPr lang="en-US" sz="3100" dirty="0" err="1"/>
              <a:t>kegiatan</a:t>
            </a:r>
            <a:r>
              <a:rPr lang="en-US" sz="3100" dirty="0"/>
              <a:t> </a:t>
            </a:r>
            <a:r>
              <a:rPr lang="en-US" sz="3100" dirty="0" err="1"/>
              <a:t>mahasiswa</a:t>
            </a:r>
            <a:r>
              <a:rPr lang="en-US" sz="3100" dirty="0"/>
              <a:t> </a:t>
            </a:r>
            <a:r>
              <a:rPr lang="en-US" sz="3100" dirty="0" err="1" smtClean="0"/>
              <a:t>Fak.Ekonomi</a:t>
            </a:r>
            <a:r>
              <a:rPr lang="en-US" sz="3100" dirty="0" smtClean="0"/>
              <a:t> </a:t>
            </a:r>
            <a:r>
              <a:rPr lang="en-US" sz="3100" dirty="0" err="1" smtClean="0"/>
              <a:t>Unas</a:t>
            </a:r>
            <a:r>
              <a:rPr lang="en-US" sz="3100" dirty="0" smtClean="0"/>
              <a:t> yang </a:t>
            </a:r>
            <a:r>
              <a:rPr lang="en-US" sz="3100" dirty="0" err="1"/>
              <a:t>diadakan</a:t>
            </a:r>
            <a:r>
              <a:rPr lang="en-US" sz="3100" dirty="0"/>
              <a:t> </a:t>
            </a:r>
            <a:r>
              <a:rPr lang="en-US" sz="3100" dirty="0" err="1"/>
              <a:t>sebagai</a:t>
            </a:r>
            <a:r>
              <a:rPr lang="en-US" sz="3100" dirty="0"/>
              <a:t> </a:t>
            </a:r>
            <a:r>
              <a:rPr lang="en-US" sz="3100" dirty="0" err="1"/>
              <a:t>praktik</a:t>
            </a:r>
            <a:r>
              <a:rPr lang="en-US" sz="3100" dirty="0"/>
              <a:t> </a:t>
            </a:r>
            <a:r>
              <a:rPr lang="en-US" sz="3100" dirty="0" err="1"/>
              <a:t>nyata</a:t>
            </a:r>
            <a:r>
              <a:rPr lang="en-US" sz="3100" dirty="0"/>
              <a:t> </a:t>
            </a:r>
            <a:r>
              <a:rPr lang="en-US" sz="3100" dirty="0" err="1"/>
              <a:t>mata</a:t>
            </a:r>
            <a:r>
              <a:rPr lang="en-US" sz="3100" dirty="0"/>
              <a:t> </a:t>
            </a:r>
            <a:r>
              <a:rPr lang="en-US" sz="3100" dirty="0" err="1"/>
              <a:t>kuliah</a:t>
            </a:r>
            <a:r>
              <a:rPr lang="en-US" sz="3100" dirty="0"/>
              <a:t> </a:t>
            </a:r>
            <a:r>
              <a:rPr lang="en-US" sz="3100" dirty="0" err="1"/>
              <a:t>dengan</a:t>
            </a:r>
            <a:r>
              <a:rPr lang="en-US" sz="3100" dirty="0"/>
              <a:t> </a:t>
            </a:r>
            <a:r>
              <a:rPr lang="en-US" sz="3100" dirty="0" err="1"/>
              <a:t>tujuan</a:t>
            </a:r>
            <a:r>
              <a:rPr lang="en-US" sz="3100" dirty="0"/>
              <a:t> </a:t>
            </a:r>
            <a:r>
              <a:rPr lang="en-US" sz="3100" dirty="0" err="1"/>
              <a:t>untuk</a:t>
            </a:r>
            <a:r>
              <a:rPr lang="en-US" sz="3100" dirty="0"/>
              <a:t> </a:t>
            </a:r>
            <a:r>
              <a:rPr lang="en-US" sz="3100" dirty="0" err="1"/>
              <a:t>memperluas</a:t>
            </a:r>
            <a:r>
              <a:rPr lang="en-US" sz="3100" dirty="0"/>
              <a:t> </a:t>
            </a:r>
            <a:r>
              <a:rPr lang="en-US" sz="3100" dirty="0" err="1"/>
              <a:t>wawasan</a:t>
            </a:r>
            <a:r>
              <a:rPr lang="en-US" sz="3100" dirty="0"/>
              <a:t> </a:t>
            </a:r>
            <a:r>
              <a:rPr lang="en-US" sz="3100" dirty="0" err="1"/>
              <a:t>dan</a:t>
            </a:r>
            <a:r>
              <a:rPr lang="en-US" sz="3100" dirty="0"/>
              <a:t> </a:t>
            </a:r>
            <a:r>
              <a:rPr lang="en-US" sz="3100" dirty="0" err="1"/>
              <a:t>menambah</a:t>
            </a:r>
            <a:r>
              <a:rPr lang="en-US" sz="3100" dirty="0"/>
              <a:t> </a:t>
            </a:r>
            <a:r>
              <a:rPr lang="en-US" sz="3100" dirty="0" err="1"/>
              <a:t>pengalaman</a:t>
            </a:r>
            <a:r>
              <a:rPr lang="en-US" sz="3100" dirty="0"/>
              <a:t> </a:t>
            </a:r>
            <a:r>
              <a:rPr lang="en-US" sz="3100" dirty="0" err="1"/>
              <a:t>serta</a:t>
            </a:r>
            <a:r>
              <a:rPr lang="en-US" sz="3100" dirty="0"/>
              <a:t> </a:t>
            </a:r>
            <a:r>
              <a:rPr lang="en-US" sz="3100" dirty="0" err="1"/>
              <a:t>meningkatkan</a:t>
            </a:r>
            <a:r>
              <a:rPr lang="en-US" sz="3100" dirty="0"/>
              <a:t> </a:t>
            </a:r>
            <a:r>
              <a:rPr lang="en-US" sz="3100" dirty="0" err="1"/>
              <a:t>kualitas</a:t>
            </a:r>
            <a:r>
              <a:rPr lang="en-US" sz="3100" dirty="0"/>
              <a:t> </a:t>
            </a:r>
            <a:r>
              <a:rPr lang="en-US" sz="3100" dirty="0" err="1"/>
              <a:t>belajar</a:t>
            </a:r>
            <a:r>
              <a:rPr lang="en-US" sz="3100" dirty="0"/>
              <a:t> </a:t>
            </a:r>
            <a:r>
              <a:rPr lang="en-US" sz="3100" dirty="0" err="1"/>
              <a:t>mengajar</a:t>
            </a:r>
            <a:r>
              <a:rPr lang="en-US" sz="3100" dirty="0"/>
              <a:t> </a:t>
            </a:r>
            <a:r>
              <a:rPr lang="en-US" sz="3100" dirty="0" err="1"/>
              <a:t>dalam</a:t>
            </a:r>
            <a:r>
              <a:rPr lang="en-US" sz="3100" dirty="0"/>
              <a:t> </a:t>
            </a:r>
            <a:r>
              <a:rPr lang="en-US" sz="3100" dirty="0" err="1"/>
              <a:t>mengaplikasikan</a:t>
            </a:r>
            <a:r>
              <a:rPr lang="en-US" sz="3100" dirty="0"/>
              <a:t> </a:t>
            </a:r>
            <a:r>
              <a:rPr lang="en-US" sz="3100" dirty="0" err="1"/>
              <a:t>teori</a:t>
            </a:r>
            <a:r>
              <a:rPr lang="en-US" sz="3100" dirty="0"/>
              <a:t> yang </a:t>
            </a:r>
            <a:r>
              <a:rPr lang="en-US" sz="3100" dirty="0" err="1"/>
              <a:t>diajarkan</a:t>
            </a:r>
            <a:r>
              <a:rPr lang="en-US" sz="3100" dirty="0"/>
              <a:t> </a:t>
            </a:r>
            <a:r>
              <a:rPr lang="en-US" sz="3100" dirty="0" err="1"/>
              <a:t>dan</a:t>
            </a:r>
            <a:r>
              <a:rPr lang="en-US" sz="3100" dirty="0"/>
              <a:t> </a:t>
            </a:r>
            <a:r>
              <a:rPr lang="en-US" sz="3100" dirty="0" err="1"/>
              <a:t>dipelajari</a:t>
            </a:r>
            <a:r>
              <a:rPr lang="en-US" sz="3100" dirty="0"/>
              <a:t>. </a:t>
            </a:r>
            <a:r>
              <a:rPr lang="en-US" sz="3100" dirty="0" smtClean="0"/>
              <a:t/>
            </a:r>
            <a:br>
              <a:rPr lang="en-US" sz="3100" dirty="0" smtClean="0"/>
            </a:br>
            <a:r>
              <a:rPr lang="en-US" sz="3100" dirty="0"/>
              <a:t/>
            </a:r>
            <a:br>
              <a:rPr lang="en-US" sz="3100" dirty="0"/>
            </a:br>
            <a:r>
              <a:rPr lang="en-US" sz="3100" dirty="0"/>
              <a:t>    </a:t>
            </a:r>
            <a:r>
              <a:rPr lang="en-US" sz="3100" dirty="0" err="1"/>
              <a:t>Kunjungan</a:t>
            </a:r>
            <a:r>
              <a:rPr lang="en-US" sz="3100" dirty="0"/>
              <a:t> </a:t>
            </a:r>
            <a:r>
              <a:rPr lang="en-US" sz="3100" dirty="0" err="1"/>
              <a:t>industri</a:t>
            </a:r>
            <a:r>
              <a:rPr lang="en-US" sz="3100" dirty="0"/>
              <a:t> </a:t>
            </a:r>
            <a:r>
              <a:rPr lang="en-US" sz="3100" dirty="0" err="1"/>
              <a:t>merupakan</a:t>
            </a:r>
            <a:r>
              <a:rPr lang="en-US" sz="3100" dirty="0"/>
              <a:t> </a:t>
            </a:r>
            <a:r>
              <a:rPr lang="en-US" sz="3100" dirty="0" err="1"/>
              <a:t>salah</a:t>
            </a:r>
            <a:r>
              <a:rPr lang="en-US" sz="3100" dirty="0"/>
              <a:t> </a:t>
            </a:r>
            <a:r>
              <a:rPr lang="en-US" sz="3100" dirty="0" err="1"/>
              <a:t>satu</a:t>
            </a:r>
            <a:r>
              <a:rPr lang="en-US" sz="3100" dirty="0"/>
              <a:t> </a:t>
            </a:r>
            <a:r>
              <a:rPr lang="en-US" sz="3100" dirty="0" err="1"/>
              <a:t>upaya</a:t>
            </a:r>
            <a:r>
              <a:rPr lang="en-US" sz="3100" dirty="0"/>
              <a:t> </a:t>
            </a:r>
            <a:r>
              <a:rPr lang="en-US" sz="3100" dirty="0" err="1"/>
              <a:t>pembelajaran</a:t>
            </a:r>
            <a:r>
              <a:rPr lang="en-US" sz="3100" dirty="0"/>
              <a:t> yang </a:t>
            </a:r>
            <a:r>
              <a:rPr lang="en-US" sz="3100" dirty="0" err="1"/>
              <a:t>dilakukan</a:t>
            </a:r>
            <a:r>
              <a:rPr lang="en-US" sz="3100" dirty="0"/>
              <a:t> </a:t>
            </a:r>
            <a:r>
              <a:rPr lang="en-US" sz="3100" dirty="0" err="1"/>
              <a:t>dengan</a:t>
            </a:r>
            <a:r>
              <a:rPr lang="en-US" sz="3100" dirty="0"/>
              <a:t> </a:t>
            </a:r>
            <a:r>
              <a:rPr lang="en-US" sz="3100" dirty="0" err="1"/>
              <a:t>metode</a:t>
            </a:r>
            <a:r>
              <a:rPr lang="en-US" sz="3100" dirty="0"/>
              <a:t> </a:t>
            </a:r>
            <a:r>
              <a:rPr lang="en-US" sz="3100" dirty="0" err="1"/>
              <a:t>observasi</a:t>
            </a:r>
            <a:r>
              <a:rPr lang="en-US" sz="3100" dirty="0"/>
              <a:t> </a:t>
            </a:r>
            <a:r>
              <a:rPr lang="en-US" sz="3100" dirty="0" err="1"/>
              <a:t>langsung</a:t>
            </a:r>
            <a:r>
              <a:rPr lang="en-US" sz="3100" dirty="0"/>
              <a:t>. </a:t>
            </a:r>
            <a:r>
              <a:rPr lang="en-US" sz="3100" dirty="0" err="1"/>
              <a:t>Melalui</a:t>
            </a:r>
            <a:r>
              <a:rPr lang="en-US" sz="3100" dirty="0"/>
              <a:t> </a:t>
            </a:r>
            <a:r>
              <a:rPr lang="en-US" sz="3100" dirty="0" err="1"/>
              <a:t>metode</a:t>
            </a:r>
            <a:r>
              <a:rPr lang="en-US" sz="3100" dirty="0"/>
              <a:t> </a:t>
            </a:r>
            <a:r>
              <a:rPr lang="en-US" sz="3100" dirty="0" err="1"/>
              <a:t>ini</a:t>
            </a:r>
            <a:r>
              <a:rPr lang="en-US" sz="3100" dirty="0"/>
              <a:t> </a:t>
            </a:r>
            <a:r>
              <a:rPr lang="en-US" sz="3100" dirty="0" err="1"/>
              <a:t>diharapkan</a:t>
            </a:r>
            <a:r>
              <a:rPr lang="en-US" sz="3100" dirty="0"/>
              <a:t> </a:t>
            </a:r>
            <a:r>
              <a:rPr lang="en-US" sz="3100" dirty="0" err="1"/>
              <a:t>akan</a:t>
            </a:r>
            <a:r>
              <a:rPr lang="en-US" sz="3100" dirty="0"/>
              <a:t> </a:t>
            </a:r>
            <a:r>
              <a:rPr lang="en-US" sz="3100" dirty="0" err="1"/>
              <a:t>tercipta</a:t>
            </a:r>
            <a:r>
              <a:rPr lang="en-US" sz="3100" dirty="0"/>
              <a:t> </a:t>
            </a:r>
            <a:r>
              <a:rPr lang="en-US" sz="3100" dirty="0" err="1"/>
              <a:t>pembelajaran</a:t>
            </a:r>
            <a:r>
              <a:rPr lang="en-US" sz="3100" dirty="0"/>
              <a:t> yang </a:t>
            </a:r>
            <a:r>
              <a:rPr lang="en-US" sz="3100" dirty="0" err="1"/>
              <a:t>efektif</a:t>
            </a:r>
            <a:r>
              <a:rPr lang="en-US" sz="3100" dirty="0"/>
              <a:t>, </a:t>
            </a:r>
            <a:r>
              <a:rPr lang="en-US" sz="3100" dirty="0" err="1"/>
              <a:t>sehingga</a:t>
            </a:r>
            <a:r>
              <a:rPr lang="en-US" sz="3100" dirty="0"/>
              <a:t> </a:t>
            </a:r>
            <a:r>
              <a:rPr lang="en-US" sz="3100" dirty="0" err="1"/>
              <a:t>mahasiswa</a:t>
            </a:r>
            <a:r>
              <a:rPr lang="en-US" sz="3100" dirty="0"/>
              <a:t> </a:t>
            </a:r>
            <a:r>
              <a:rPr lang="en-US" sz="3100" dirty="0" err="1"/>
              <a:t>lebih</a:t>
            </a:r>
            <a:r>
              <a:rPr lang="en-US" sz="3100" dirty="0"/>
              <a:t> </a:t>
            </a:r>
            <a:r>
              <a:rPr lang="en-US" sz="3100" dirty="0" err="1"/>
              <a:t>memahami</a:t>
            </a:r>
            <a:r>
              <a:rPr lang="en-US" sz="3100" dirty="0"/>
              <a:t> </a:t>
            </a:r>
            <a:r>
              <a:rPr lang="en-US" sz="3100" dirty="0" err="1"/>
              <a:t>aplikasi</a:t>
            </a:r>
            <a:r>
              <a:rPr lang="en-US" sz="3100" dirty="0"/>
              <a:t> </a:t>
            </a:r>
            <a:r>
              <a:rPr lang="en-US" sz="3100" dirty="0" err="1"/>
              <a:t>teori-teori</a:t>
            </a:r>
            <a:r>
              <a:rPr lang="en-US" sz="3100" dirty="0"/>
              <a:t> yang </a:t>
            </a:r>
            <a:r>
              <a:rPr lang="en-US" sz="3100" dirty="0" err="1"/>
              <a:t>diajarkan</a:t>
            </a:r>
            <a:r>
              <a:rPr lang="en-US" sz="3100" dirty="0"/>
              <a:t> </a:t>
            </a:r>
            <a:r>
              <a:rPr lang="en-US" sz="3100" dirty="0" err="1"/>
              <a:t>selama</a:t>
            </a:r>
            <a:r>
              <a:rPr lang="en-US" sz="3100" dirty="0"/>
              <a:t> </a:t>
            </a:r>
            <a:r>
              <a:rPr lang="en-US" sz="3100" dirty="0" err="1"/>
              <a:t>kuliah</a:t>
            </a:r>
            <a:r>
              <a:rPr lang="en-US" dirty="0"/>
              <a:t>. </a:t>
            </a:r>
          </a:p>
        </p:txBody>
      </p:sp>
    </p:spTree>
  </p:cSld>
  <p:clrMapOvr>
    <a:masterClrMapping/>
  </p:clrMapOvr>
  <p:transition spd="slow">
    <p:plu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1905000"/>
            <a:ext cx="7772400" cy="3863975"/>
          </a:xfrm>
        </p:spPr>
        <p:txBody>
          <a:bodyPr>
            <a:normAutofit fontScale="90000"/>
          </a:bodyPr>
          <a:lstStyle/>
          <a:p>
            <a:pPr lvl="0"/>
            <a:r>
              <a:rPr lang="en-US" sz="2700" dirty="0">
                <a:solidFill>
                  <a:schemeClr val="bg1"/>
                </a:solidFill>
              </a:rPr>
              <a:t>MAKSUD </a:t>
            </a:r>
            <a:br>
              <a:rPr lang="en-US" sz="2700" dirty="0">
                <a:solidFill>
                  <a:schemeClr val="bg1"/>
                </a:solidFill>
              </a:rPr>
            </a:br>
            <a:r>
              <a:rPr lang="en-US" sz="2700" dirty="0" err="1">
                <a:solidFill>
                  <a:schemeClr val="bg1"/>
                </a:solidFill>
              </a:rPr>
              <a:t>Peserta</a:t>
            </a:r>
            <a:r>
              <a:rPr lang="en-US" sz="2700" dirty="0">
                <a:solidFill>
                  <a:schemeClr val="bg1"/>
                </a:solidFill>
              </a:rPr>
              <a:t> </a:t>
            </a:r>
            <a:r>
              <a:rPr lang="en-US" sz="2700" dirty="0" err="1">
                <a:solidFill>
                  <a:schemeClr val="bg1"/>
                </a:solidFill>
              </a:rPr>
              <a:t>dapat</a:t>
            </a:r>
            <a:r>
              <a:rPr lang="en-US" sz="2700" dirty="0">
                <a:solidFill>
                  <a:schemeClr val="bg1"/>
                </a:solidFill>
              </a:rPr>
              <a:t> </a:t>
            </a:r>
            <a:r>
              <a:rPr lang="en-US" sz="2700" dirty="0" err="1">
                <a:solidFill>
                  <a:schemeClr val="bg1"/>
                </a:solidFill>
              </a:rPr>
              <a:t>memahami</a:t>
            </a:r>
            <a:r>
              <a:rPr lang="en-US" sz="2700" dirty="0">
                <a:solidFill>
                  <a:schemeClr val="bg1"/>
                </a:solidFill>
              </a:rPr>
              <a:t> </a:t>
            </a:r>
            <a:r>
              <a:rPr lang="en-US" sz="2700" dirty="0" err="1">
                <a:solidFill>
                  <a:schemeClr val="bg1"/>
                </a:solidFill>
              </a:rPr>
              <a:t>dan</a:t>
            </a:r>
            <a:r>
              <a:rPr lang="en-US" sz="2700" dirty="0">
                <a:solidFill>
                  <a:schemeClr val="bg1"/>
                </a:solidFill>
              </a:rPr>
              <a:t> </a:t>
            </a:r>
            <a:r>
              <a:rPr lang="en-US" sz="2700" dirty="0" err="1">
                <a:solidFill>
                  <a:schemeClr val="bg1"/>
                </a:solidFill>
              </a:rPr>
              <a:t>membandingkan</a:t>
            </a:r>
            <a:r>
              <a:rPr lang="en-US" sz="2700" dirty="0">
                <a:solidFill>
                  <a:schemeClr val="bg1"/>
                </a:solidFill>
              </a:rPr>
              <a:t> </a:t>
            </a:r>
            <a:r>
              <a:rPr lang="en-US" sz="2700" dirty="0" err="1">
                <a:solidFill>
                  <a:schemeClr val="bg1"/>
                </a:solidFill>
              </a:rPr>
              <a:t>secara</a:t>
            </a:r>
            <a:r>
              <a:rPr lang="en-US" sz="2700" dirty="0">
                <a:solidFill>
                  <a:schemeClr val="bg1"/>
                </a:solidFill>
              </a:rPr>
              <a:t> </a:t>
            </a:r>
            <a:r>
              <a:rPr lang="en-US" sz="2700" dirty="0" err="1">
                <a:solidFill>
                  <a:schemeClr val="bg1"/>
                </a:solidFill>
              </a:rPr>
              <a:t>langsung</a:t>
            </a:r>
            <a:r>
              <a:rPr lang="en-US" sz="2700" dirty="0">
                <a:solidFill>
                  <a:schemeClr val="bg1"/>
                </a:solidFill>
              </a:rPr>
              <a:t> </a:t>
            </a:r>
            <a:r>
              <a:rPr lang="en-US" sz="2700" dirty="0" err="1">
                <a:solidFill>
                  <a:schemeClr val="bg1"/>
                </a:solidFill>
              </a:rPr>
              <a:t>realitas</a:t>
            </a:r>
            <a:r>
              <a:rPr lang="en-US" sz="2700" dirty="0">
                <a:solidFill>
                  <a:schemeClr val="bg1"/>
                </a:solidFill>
              </a:rPr>
              <a:t> </a:t>
            </a:r>
            <a:r>
              <a:rPr lang="en-US" sz="2700" dirty="0" err="1">
                <a:solidFill>
                  <a:schemeClr val="bg1"/>
                </a:solidFill>
              </a:rPr>
              <a:t>kerja</a:t>
            </a:r>
            <a:r>
              <a:rPr lang="en-US" sz="2700" dirty="0">
                <a:solidFill>
                  <a:schemeClr val="bg1"/>
                </a:solidFill>
              </a:rPr>
              <a:t> yang </a:t>
            </a:r>
            <a:r>
              <a:rPr lang="en-US" sz="2700" dirty="0" err="1">
                <a:solidFill>
                  <a:schemeClr val="bg1"/>
                </a:solidFill>
              </a:rPr>
              <a:t>ada</a:t>
            </a:r>
            <a:r>
              <a:rPr lang="en-US" sz="2700" dirty="0">
                <a:solidFill>
                  <a:schemeClr val="bg1"/>
                </a:solidFill>
              </a:rPr>
              <a:t> </a:t>
            </a:r>
            <a:r>
              <a:rPr lang="en-US" sz="2700" dirty="0" err="1">
                <a:solidFill>
                  <a:schemeClr val="bg1"/>
                </a:solidFill>
              </a:rPr>
              <a:t>di</a:t>
            </a:r>
            <a:r>
              <a:rPr lang="en-US" sz="2700" dirty="0">
                <a:solidFill>
                  <a:schemeClr val="bg1"/>
                </a:solidFill>
              </a:rPr>
              <a:t> </a:t>
            </a:r>
            <a:r>
              <a:rPr lang="en-US" sz="2700" dirty="0" err="1">
                <a:solidFill>
                  <a:schemeClr val="bg1"/>
                </a:solidFill>
              </a:rPr>
              <a:t>lapangan</a:t>
            </a:r>
            <a:r>
              <a:rPr lang="en-US" sz="2700" dirty="0">
                <a:solidFill>
                  <a:schemeClr val="bg1"/>
                </a:solidFill>
              </a:rPr>
              <a:t> </a:t>
            </a:r>
            <a:r>
              <a:rPr lang="en-US" sz="2700" dirty="0" err="1">
                <a:solidFill>
                  <a:schemeClr val="bg1"/>
                </a:solidFill>
              </a:rPr>
              <a:t>dengan</a:t>
            </a:r>
            <a:r>
              <a:rPr lang="en-US" sz="2700" dirty="0">
                <a:solidFill>
                  <a:schemeClr val="bg1"/>
                </a:solidFill>
              </a:rPr>
              <a:t> </a:t>
            </a:r>
            <a:r>
              <a:rPr lang="en-US" sz="2700" dirty="0" err="1">
                <a:solidFill>
                  <a:schemeClr val="bg1"/>
                </a:solidFill>
              </a:rPr>
              <a:t>ilmu</a:t>
            </a:r>
            <a:r>
              <a:rPr lang="en-US" sz="2700" dirty="0">
                <a:solidFill>
                  <a:schemeClr val="bg1"/>
                </a:solidFill>
              </a:rPr>
              <a:t> (</a:t>
            </a:r>
            <a:r>
              <a:rPr lang="en-US" sz="2700" dirty="0" err="1">
                <a:solidFill>
                  <a:schemeClr val="bg1"/>
                </a:solidFill>
              </a:rPr>
              <a:t>teori</a:t>
            </a:r>
            <a:r>
              <a:rPr lang="en-US" sz="2700" dirty="0">
                <a:solidFill>
                  <a:schemeClr val="bg1"/>
                </a:solidFill>
              </a:rPr>
              <a:t>) </a:t>
            </a:r>
            <a:r>
              <a:rPr lang="en-US" sz="2700" dirty="0" err="1">
                <a:solidFill>
                  <a:schemeClr val="bg1"/>
                </a:solidFill>
              </a:rPr>
              <a:t>dari</a:t>
            </a:r>
            <a:r>
              <a:rPr lang="en-US" sz="2700" dirty="0">
                <a:solidFill>
                  <a:schemeClr val="bg1"/>
                </a:solidFill>
              </a:rPr>
              <a:t> </a:t>
            </a:r>
            <a:r>
              <a:rPr lang="en-US" sz="2700" dirty="0" err="1">
                <a:solidFill>
                  <a:schemeClr val="bg1"/>
                </a:solidFill>
              </a:rPr>
              <a:t>apa</a:t>
            </a:r>
            <a:r>
              <a:rPr lang="en-US" sz="2700" dirty="0">
                <a:solidFill>
                  <a:schemeClr val="bg1"/>
                </a:solidFill>
              </a:rPr>
              <a:t> yang </a:t>
            </a:r>
            <a:r>
              <a:rPr lang="en-US" sz="2700" dirty="0" err="1">
                <a:solidFill>
                  <a:schemeClr val="bg1"/>
                </a:solidFill>
              </a:rPr>
              <a:t>telah</a:t>
            </a:r>
            <a:r>
              <a:rPr lang="en-US" sz="2700" dirty="0">
                <a:solidFill>
                  <a:schemeClr val="bg1"/>
                </a:solidFill>
              </a:rPr>
              <a:t> </a:t>
            </a:r>
            <a:r>
              <a:rPr lang="en-US" sz="2700" dirty="0" err="1">
                <a:solidFill>
                  <a:schemeClr val="bg1"/>
                </a:solidFill>
              </a:rPr>
              <a:t>dipelajari</a:t>
            </a:r>
            <a:r>
              <a:rPr lang="en-US" sz="2700" dirty="0">
                <a:solidFill>
                  <a:schemeClr val="bg1"/>
                </a:solidFill>
              </a:rPr>
              <a:t>. </a:t>
            </a:r>
            <a:br>
              <a:rPr lang="en-US" sz="2700" dirty="0">
                <a:solidFill>
                  <a:schemeClr val="bg1"/>
                </a:solidFill>
              </a:rPr>
            </a:br>
            <a:r>
              <a:rPr lang="en-US" sz="2700" dirty="0" err="1">
                <a:solidFill>
                  <a:schemeClr val="bg1"/>
                </a:solidFill>
              </a:rPr>
              <a:t>Memperluas</a:t>
            </a:r>
            <a:r>
              <a:rPr lang="en-US" sz="2700" dirty="0">
                <a:solidFill>
                  <a:schemeClr val="bg1"/>
                </a:solidFill>
              </a:rPr>
              <a:t> </a:t>
            </a:r>
            <a:r>
              <a:rPr lang="en-US" sz="2700" dirty="0" err="1">
                <a:solidFill>
                  <a:schemeClr val="bg1"/>
                </a:solidFill>
              </a:rPr>
              <a:t>cakrawala</a:t>
            </a:r>
            <a:r>
              <a:rPr lang="en-US" sz="2700" dirty="0">
                <a:solidFill>
                  <a:schemeClr val="bg1"/>
                </a:solidFill>
              </a:rPr>
              <a:t> </a:t>
            </a:r>
            <a:r>
              <a:rPr lang="en-US" sz="2700" dirty="0" err="1">
                <a:solidFill>
                  <a:schemeClr val="bg1"/>
                </a:solidFill>
              </a:rPr>
              <a:t>berfikir</a:t>
            </a:r>
            <a:r>
              <a:rPr lang="en-US" sz="2700" dirty="0">
                <a:solidFill>
                  <a:schemeClr val="bg1"/>
                </a:solidFill>
              </a:rPr>
              <a:t> </a:t>
            </a:r>
            <a:r>
              <a:rPr lang="en-US" sz="2700" dirty="0" err="1">
                <a:solidFill>
                  <a:schemeClr val="bg1"/>
                </a:solidFill>
              </a:rPr>
              <a:t>mahasiswa</a:t>
            </a:r>
            <a:r>
              <a:rPr lang="en-US" sz="2700" dirty="0">
                <a:solidFill>
                  <a:schemeClr val="bg1"/>
                </a:solidFill>
              </a:rPr>
              <a:t> </a:t>
            </a:r>
            <a:br>
              <a:rPr lang="en-US" sz="2700" dirty="0">
                <a:solidFill>
                  <a:schemeClr val="bg1"/>
                </a:solidFill>
              </a:rPr>
            </a:br>
            <a:r>
              <a:rPr lang="en-US" sz="2700" dirty="0" err="1">
                <a:solidFill>
                  <a:schemeClr val="bg1"/>
                </a:solidFill>
              </a:rPr>
              <a:t>Terjalinnya</a:t>
            </a:r>
            <a:r>
              <a:rPr lang="en-US" sz="2700" dirty="0">
                <a:solidFill>
                  <a:schemeClr val="bg1"/>
                </a:solidFill>
              </a:rPr>
              <a:t> </a:t>
            </a:r>
            <a:r>
              <a:rPr lang="en-US" sz="2700" dirty="0" err="1">
                <a:solidFill>
                  <a:schemeClr val="bg1"/>
                </a:solidFill>
              </a:rPr>
              <a:t>pola</a:t>
            </a:r>
            <a:r>
              <a:rPr lang="en-US" sz="2700" dirty="0">
                <a:solidFill>
                  <a:schemeClr val="bg1"/>
                </a:solidFill>
              </a:rPr>
              <a:t> </a:t>
            </a:r>
            <a:r>
              <a:rPr lang="en-US" sz="2700" dirty="0" err="1">
                <a:solidFill>
                  <a:schemeClr val="bg1"/>
                </a:solidFill>
              </a:rPr>
              <a:t>hubungan</a:t>
            </a:r>
            <a:r>
              <a:rPr lang="en-US" sz="2700" dirty="0">
                <a:solidFill>
                  <a:schemeClr val="bg1"/>
                </a:solidFill>
              </a:rPr>
              <a:t> </a:t>
            </a:r>
            <a:r>
              <a:rPr lang="en-US" sz="2700" dirty="0" err="1">
                <a:solidFill>
                  <a:schemeClr val="bg1"/>
                </a:solidFill>
              </a:rPr>
              <a:t>mutualisme</a:t>
            </a:r>
            <a:r>
              <a:rPr lang="en-US" sz="2700" dirty="0">
                <a:solidFill>
                  <a:schemeClr val="bg1"/>
                </a:solidFill>
              </a:rPr>
              <a:t> </a:t>
            </a:r>
            <a:r>
              <a:rPr lang="en-US" sz="2700" dirty="0" err="1">
                <a:solidFill>
                  <a:schemeClr val="bg1"/>
                </a:solidFill>
              </a:rPr>
              <a:t>antara</a:t>
            </a:r>
            <a:r>
              <a:rPr lang="en-US" sz="2700" dirty="0">
                <a:solidFill>
                  <a:schemeClr val="bg1"/>
                </a:solidFill>
              </a:rPr>
              <a:t> </a:t>
            </a:r>
            <a:r>
              <a:rPr lang="en-US" sz="2700" dirty="0" err="1">
                <a:solidFill>
                  <a:schemeClr val="bg1"/>
                </a:solidFill>
              </a:rPr>
              <a:t>perusahaan</a:t>
            </a:r>
            <a:r>
              <a:rPr lang="en-US" sz="2700" dirty="0">
                <a:solidFill>
                  <a:schemeClr val="bg1"/>
                </a:solidFill>
              </a:rPr>
              <a:t> </a:t>
            </a:r>
            <a:r>
              <a:rPr lang="en-US" sz="2700" dirty="0" err="1">
                <a:solidFill>
                  <a:schemeClr val="bg1"/>
                </a:solidFill>
              </a:rPr>
              <a:t>selaku</a:t>
            </a:r>
            <a:r>
              <a:rPr lang="en-US" sz="2700" dirty="0">
                <a:solidFill>
                  <a:schemeClr val="bg1"/>
                </a:solidFill>
              </a:rPr>
              <a:t> </a:t>
            </a:r>
            <a:r>
              <a:rPr lang="en-US" sz="2700" dirty="0" err="1">
                <a:solidFill>
                  <a:schemeClr val="bg1"/>
                </a:solidFill>
              </a:rPr>
              <a:t>dunia</a:t>
            </a:r>
            <a:r>
              <a:rPr lang="en-US" sz="2700" dirty="0">
                <a:solidFill>
                  <a:schemeClr val="bg1"/>
                </a:solidFill>
              </a:rPr>
              <a:t> </a:t>
            </a:r>
            <a:r>
              <a:rPr lang="en-US" sz="2700" dirty="0" err="1">
                <a:solidFill>
                  <a:schemeClr val="bg1"/>
                </a:solidFill>
              </a:rPr>
              <a:t>usaha</a:t>
            </a:r>
            <a:r>
              <a:rPr lang="en-US" sz="2700" dirty="0">
                <a:solidFill>
                  <a:schemeClr val="bg1"/>
                </a:solidFill>
              </a:rPr>
              <a:t> </a:t>
            </a:r>
            <a:r>
              <a:rPr lang="en-US" sz="2700" dirty="0" err="1">
                <a:solidFill>
                  <a:schemeClr val="bg1"/>
                </a:solidFill>
              </a:rPr>
              <a:t>dengan</a:t>
            </a:r>
            <a:r>
              <a:rPr lang="en-US" sz="2700" dirty="0">
                <a:solidFill>
                  <a:schemeClr val="bg1"/>
                </a:solidFill>
              </a:rPr>
              <a:t> </a:t>
            </a:r>
            <a:r>
              <a:rPr lang="en-US" sz="2700" dirty="0" err="1">
                <a:solidFill>
                  <a:schemeClr val="bg1"/>
                </a:solidFill>
              </a:rPr>
              <a:t>aktivitas</a:t>
            </a:r>
            <a:r>
              <a:rPr lang="en-US" sz="2700" dirty="0">
                <a:solidFill>
                  <a:schemeClr val="bg1"/>
                </a:solidFill>
              </a:rPr>
              <a:t> </a:t>
            </a:r>
            <a:r>
              <a:rPr lang="en-US" sz="2700" dirty="0" err="1">
                <a:solidFill>
                  <a:schemeClr val="bg1"/>
                </a:solidFill>
              </a:rPr>
              <a:t>akademika</a:t>
            </a:r>
            <a:r>
              <a:rPr lang="en-US" sz="2700" dirty="0">
                <a:solidFill>
                  <a:schemeClr val="bg1"/>
                </a:solidFill>
              </a:rPr>
              <a:t> </a:t>
            </a:r>
            <a:r>
              <a:rPr lang="en-US" dirty="0"/>
              <a:t/>
            </a:r>
            <a:br>
              <a:rPr lang="en-US" dirty="0"/>
            </a:br>
            <a:endParaRPr lang="en-US" dirty="0"/>
          </a:p>
        </p:txBody>
      </p:sp>
      <p:sp>
        <p:nvSpPr>
          <p:cNvPr id="3" name="Text Placeholder 2"/>
          <p:cNvSpPr>
            <a:spLocks noGrp="1"/>
          </p:cNvSpPr>
          <p:nvPr>
            <p:ph type="body" idx="1"/>
          </p:nvPr>
        </p:nvSpPr>
        <p:spPr>
          <a:xfrm>
            <a:off x="722313" y="457201"/>
            <a:ext cx="7772400" cy="1295399"/>
          </a:xfrm>
        </p:spPr>
        <p:txBody>
          <a:bodyPr/>
          <a:lstStyle/>
          <a:p>
            <a:pPr algn="ctr"/>
            <a:r>
              <a:rPr lang="en-US" sz="2400" b="1" dirty="0"/>
              <a:t>BAB II</a:t>
            </a:r>
            <a:endParaRPr lang="en-US" sz="2400" dirty="0"/>
          </a:p>
          <a:p>
            <a:pPr algn="ctr"/>
            <a:r>
              <a:rPr lang="en-US" sz="2400" b="1" dirty="0"/>
              <a:t>MAKSUD DAN TUJUAN</a:t>
            </a:r>
            <a:endParaRPr lang="en-US" sz="2400" dirty="0"/>
          </a:p>
          <a:p>
            <a:endParaRPr lang="en-US" dirty="0"/>
          </a:p>
        </p:txBody>
      </p:sp>
    </p:spTree>
  </p:cSld>
  <p:clrMapOvr>
    <a:masterClrMapping/>
  </p:clrMapOvr>
  <p:transition spd="slow">
    <p:plu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Autofit/>
          </a:bodyPr>
          <a:lstStyle/>
          <a:p>
            <a:pPr lvl="0" algn="l"/>
            <a:r>
              <a:rPr lang="en-US" sz="3600" dirty="0"/>
              <a:t>TUJUAN </a:t>
            </a:r>
            <a:br>
              <a:rPr lang="en-US" sz="3600" dirty="0"/>
            </a:br>
            <a:r>
              <a:rPr lang="en-US" sz="3600" dirty="0" err="1"/>
              <a:t>Menggali</a:t>
            </a:r>
            <a:r>
              <a:rPr lang="en-US" sz="3600" dirty="0"/>
              <a:t> </a:t>
            </a:r>
            <a:r>
              <a:rPr lang="en-US" sz="3600" dirty="0" err="1"/>
              <a:t>ilmu</a:t>
            </a:r>
            <a:r>
              <a:rPr lang="en-US" sz="3600" dirty="0"/>
              <a:t> </a:t>
            </a:r>
            <a:r>
              <a:rPr lang="en-US" sz="3600" dirty="0" err="1"/>
              <a:t>dan</a:t>
            </a:r>
            <a:r>
              <a:rPr lang="en-US" sz="3600" dirty="0"/>
              <a:t> </a:t>
            </a:r>
            <a:r>
              <a:rPr lang="en-US" sz="3600" dirty="0" err="1"/>
              <a:t>pengalaman</a:t>
            </a:r>
            <a:r>
              <a:rPr lang="en-US" sz="3600" dirty="0"/>
              <a:t> </a:t>
            </a:r>
            <a:r>
              <a:rPr lang="en-US" sz="3600" dirty="0" err="1"/>
              <a:t>dari</a:t>
            </a:r>
            <a:r>
              <a:rPr lang="en-US" sz="3600" dirty="0"/>
              <a:t> </a:t>
            </a:r>
            <a:r>
              <a:rPr lang="en-US" sz="3600" dirty="0" err="1"/>
              <a:t>objek</a:t>
            </a:r>
            <a:r>
              <a:rPr lang="en-US" sz="3600" dirty="0"/>
              <a:t> </a:t>
            </a:r>
            <a:r>
              <a:rPr lang="en-US" sz="3600" dirty="0" err="1"/>
              <a:t>lapangan</a:t>
            </a:r>
            <a:r>
              <a:rPr lang="en-US" sz="3600" dirty="0"/>
              <a:t> </a:t>
            </a:r>
            <a:br>
              <a:rPr lang="en-US" sz="3600" dirty="0"/>
            </a:br>
            <a:r>
              <a:rPr lang="en-US" sz="3600" dirty="0" err="1"/>
              <a:t>Menjalin</a:t>
            </a:r>
            <a:r>
              <a:rPr lang="en-US" sz="3600" dirty="0"/>
              <a:t> </a:t>
            </a:r>
            <a:r>
              <a:rPr lang="en-US" sz="3600" dirty="0" err="1"/>
              <a:t>hubungan</a:t>
            </a:r>
            <a:r>
              <a:rPr lang="en-US" sz="3600" dirty="0"/>
              <a:t> </a:t>
            </a:r>
            <a:r>
              <a:rPr lang="en-US" sz="3600" dirty="0" err="1"/>
              <a:t>kerja</a:t>
            </a:r>
            <a:r>
              <a:rPr lang="en-US" sz="3600" dirty="0"/>
              <a:t> </a:t>
            </a:r>
            <a:r>
              <a:rPr lang="en-US" sz="3600" dirty="0" err="1"/>
              <a:t>antara</a:t>
            </a:r>
            <a:r>
              <a:rPr lang="en-US" sz="3600" dirty="0"/>
              <a:t> </a:t>
            </a:r>
            <a:r>
              <a:rPr lang="en-US" sz="3600" dirty="0" err="1"/>
              <a:t>perusahaan</a:t>
            </a:r>
            <a:r>
              <a:rPr lang="en-US" sz="3600" dirty="0"/>
              <a:t>/ </a:t>
            </a:r>
            <a:r>
              <a:rPr lang="en-US" sz="3600" dirty="0" err="1"/>
              <a:t>pelaku</a:t>
            </a:r>
            <a:r>
              <a:rPr lang="en-US" sz="3600" dirty="0"/>
              <a:t> </a:t>
            </a:r>
            <a:r>
              <a:rPr lang="en-US" sz="3600" dirty="0" err="1"/>
              <a:t>usaha</a:t>
            </a:r>
            <a:r>
              <a:rPr lang="en-US" sz="3600" dirty="0"/>
              <a:t> </a:t>
            </a:r>
            <a:r>
              <a:rPr lang="en-US" sz="3600" dirty="0" err="1"/>
              <a:t>dengan</a:t>
            </a:r>
            <a:r>
              <a:rPr lang="en-US" sz="3600" dirty="0"/>
              <a:t> </a:t>
            </a:r>
            <a:r>
              <a:rPr lang="en-US" sz="3600" dirty="0" err="1"/>
              <a:t>aktivitas</a:t>
            </a:r>
            <a:r>
              <a:rPr lang="en-US" sz="3600" dirty="0"/>
              <a:t> </a:t>
            </a:r>
            <a:r>
              <a:rPr lang="en-US" sz="3600" dirty="0" err="1"/>
              <a:t>akademika</a:t>
            </a:r>
            <a:r>
              <a:rPr lang="en-US" sz="3600" dirty="0"/>
              <a:t> </a:t>
            </a:r>
            <a:br>
              <a:rPr lang="en-US" sz="3600" dirty="0"/>
            </a:br>
            <a:r>
              <a:rPr lang="en-US" sz="3600" dirty="0" err="1"/>
              <a:t>Memperkenalkan</a:t>
            </a:r>
            <a:r>
              <a:rPr lang="en-US" sz="3600" dirty="0"/>
              <a:t> </a:t>
            </a:r>
            <a:r>
              <a:rPr lang="en-US" sz="3600" dirty="0" err="1"/>
              <a:t>dunia</a:t>
            </a:r>
            <a:r>
              <a:rPr lang="en-US" sz="3600" dirty="0"/>
              <a:t> </a:t>
            </a:r>
            <a:r>
              <a:rPr lang="en-US" sz="3600" dirty="0" err="1"/>
              <a:t>usaha</a:t>
            </a:r>
            <a:r>
              <a:rPr lang="en-US" sz="3600" dirty="0"/>
              <a:t> yang </a:t>
            </a:r>
            <a:r>
              <a:rPr lang="en-US" sz="3600" dirty="0" err="1"/>
              <a:t>sesungguhnya</a:t>
            </a:r>
            <a:r>
              <a:rPr lang="en-US" sz="3600" dirty="0"/>
              <a:t> </a:t>
            </a:r>
            <a:r>
              <a:rPr lang="en-US" sz="3600" dirty="0" err="1"/>
              <a:t>kepada</a:t>
            </a:r>
            <a:r>
              <a:rPr lang="en-US" sz="3600" dirty="0"/>
              <a:t> </a:t>
            </a:r>
            <a:r>
              <a:rPr lang="en-US" sz="3600" dirty="0" err="1"/>
              <a:t>mahasiswa</a:t>
            </a:r>
            <a:r>
              <a:rPr lang="en-US" sz="3600" dirty="0"/>
              <a:t> </a:t>
            </a:r>
            <a:br>
              <a:rPr lang="en-US" sz="3600" dirty="0"/>
            </a:br>
            <a:r>
              <a:rPr lang="en-US" sz="3600" dirty="0" err="1"/>
              <a:t>Menyeimbangkan</a:t>
            </a:r>
            <a:r>
              <a:rPr lang="en-US" sz="3600" dirty="0"/>
              <a:t> </a:t>
            </a:r>
            <a:r>
              <a:rPr lang="en-US" sz="3600" dirty="0" err="1"/>
              <a:t>pola</a:t>
            </a:r>
            <a:r>
              <a:rPr lang="en-US" sz="3600" dirty="0"/>
              <a:t> </a:t>
            </a:r>
            <a:r>
              <a:rPr lang="en-US" sz="3600" dirty="0" err="1"/>
              <a:t>pikir</a:t>
            </a:r>
            <a:r>
              <a:rPr lang="en-US" sz="3600" dirty="0"/>
              <a:t> </a:t>
            </a:r>
            <a:r>
              <a:rPr lang="en-US" sz="3600" dirty="0" err="1"/>
              <a:t>dan</a:t>
            </a:r>
            <a:r>
              <a:rPr lang="en-US" sz="3600" dirty="0"/>
              <a:t> </a:t>
            </a:r>
            <a:r>
              <a:rPr lang="en-US" sz="3600" dirty="0" err="1"/>
              <a:t>pola</a:t>
            </a:r>
            <a:r>
              <a:rPr lang="en-US" sz="3600" dirty="0"/>
              <a:t> </a:t>
            </a:r>
            <a:r>
              <a:rPr lang="en-US" sz="3600" dirty="0" err="1"/>
              <a:t>kerja</a:t>
            </a:r>
            <a:r>
              <a:rPr lang="en-US" sz="3600" dirty="0"/>
              <a:t> yang </a:t>
            </a:r>
            <a:r>
              <a:rPr lang="en-US" sz="3600" dirty="0" err="1"/>
              <a:t>dinamis</a:t>
            </a:r>
            <a:r>
              <a:rPr lang="en-US" sz="3600" dirty="0"/>
              <a:t> </a:t>
            </a:r>
            <a:br>
              <a:rPr lang="en-US" sz="3600" dirty="0"/>
            </a:br>
            <a:endParaRPr lang="en-US" sz="3600" dirty="0"/>
          </a:p>
        </p:txBody>
      </p:sp>
    </p:spTree>
  </p:cSld>
  <p:clrMapOvr>
    <a:masterClrMapping/>
  </p:clrMapOvr>
  <p:transition spd="slow">
    <p:plu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1752599"/>
          </a:xfrm>
        </p:spPr>
        <p:txBody>
          <a:bodyPr>
            <a:normAutofit/>
          </a:bodyPr>
          <a:lstStyle/>
          <a:p>
            <a:r>
              <a:rPr lang="en-US" dirty="0" smtClean="0"/>
              <a:t>BAB III</a:t>
            </a:r>
            <a:br>
              <a:rPr lang="en-US" dirty="0" smtClean="0"/>
            </a:br>
            <a:r>
              <a:rPr lang="en-US" dirty="0" smtClean="0"/>
              <a:t>SASARAN</a:t>
            </a:r>
            <a:endParaRPr lang="en-US" dirty="0"/>
          </a:p>
        </p:txBody>
      </p:sp>
      <p:sp>
        <p:nvSpPr>
          <p:cNvPr id="3" name="Subtitle 2"/>
          <p:cNvSpPr>
            <a:spLocks noGrp="1"/>
          </p:cNvSpPr>
          <p:nvPr>
            <p:ph type="subTitle" idx="1"/>
          </p:nvPr>
        </p:nvSpPr>
        <p:spPr>
          <a:xfrm>
            <a:off x="1371600" y="2362200"/>
            <a:ext cx="6400800" cy="3276600"/>
          </a:xfrm>
        </p:spPr>
        <p:txBody>
          <a:bodyPr>
            <a:normAutofit/>
          </a:bodyPr>
          <a:lstStyle/>
          <a:p>
            <a:pPr algn="just"/>
            <a:r>
              <a:rPr lang="en-US" dirty="0" err="1"/>
              <a:t>Sasaran</a:t>
            </a:r>
            <a:r>
              <a:rPr lang="en-US" dirty="0"/>
              <a:t> </a:t>
            </a:r>
            <a:r>
              <a:rPr lang="en-US" dirty="0" err="1"/>
              <a:t>dari</a:t>
            </a:r>
            <a:r>
              <a:rPr lang="en-US" dirty="0"/>
              <a:t> </a:t>
            </a:r>
            <a:r>
              <a:rPr lang="en-US" dirty="0" err="1"/>
              <a:t>kegiatan</a:t>
            </a:r>
            <a:r>
              <a:rPr lang="en-US" dirty="0"/>
              <a:t> </a:t>
            </a:r>
            <a:r>
              <a:rPr lang="en-US" dirty="0" err="1"/>
              <a:t>kunjungan</a:t>
            </a:r>
            <a:r>
              <a:rPr lang="en-US" dirty="0"/>
              <a:t> </a:t>
            </a:r>
            <a:r>
              <a:rPr lang="en-US" dirty="0" err="1"/>
              <a:t>industri</a:t>
            </a:r>
            <a:r>
              <a:rPr lang="en-US" dirty="0"/>
              <a:t> </a:t>
            </a:r>
            <a:r>
              <a:rPr lang="en-US" dirty="0" err="1"/>
              <a:t>ini</a:t>
            </a:r>
            <a:r>
              <a:rPr lang="en-US" dirty="0"/>
              <a:t> </a:t>
            </a:r>
            <a:r>
              <a:rPr lang="en-US" dirty="0" err="1"/>
              <a:t>adalah</a:t>
            </a:r>
            <a:r>
              <a:rPr lang="en-US" dirty="0"/>
              <a:t> </a:t>
            </a:r>
            <a:r>
              <a:rPr lang="en-US" dirty="0" err="1"/>
              <a:t>mahasiswa</a:t>
            </a:r>
            <a:r>
              <a:rPr lang="en-US" dirty="0"/>
              <a:t> </a:t>
            </a:r>
            <a:r>
              <a:rPr lang="en-US" dirty="0" err="1"/>
              <a:t>Jurusan</a:t>
            </a:r>
            <a:r>
              <a:rPr lang="en-US" dirty="0"/>
              <a:t> </a:t>
            </a:r>
            <a:r>
              <a:rPr lang="en-US" dirty="0" err="1"/>
              <a:t>Akuntansi</a:t>
            </a:r>
            <a:r>
              <a:rPr lang="en-US" dirty="0"/>
              <a:t> </a:t>
            </a:r>
            <a:r>
              <a:rPr lang="en-US" dirty="0" err="1"/>
              <a:t>dan</a:t>
            </a:r>
            <a:r>
              <a:rPr lang="en-US" dirty="0"/>
              <a:t> </a:t>
            </a:r>
            <a:r>
              <a:rPr lang="en-US" dirty="0" err="1"/>
              <a:t>Manajemen</a:t>
            </a:r>
            <a:r>
              <a:rPr lang="en-US" dirty="0"/>
              <a:t> </a:t>
            </a:r>
            <a:r>
              <a:rPr lang="en-US" dirty="0" err="1" smtClean="0"/>
              <a:t>Fak.Ekonomi</a:t>
            </a:r>
            <a:r>
              <a:rPr lang="en-US" dirty="0" smtClean="0"/>
              <a:t> </a:t>
            </a:r>
            <a:r>
              <a:rPr lang="en-US" dirty="0" err="1" smtClean="0"/>
              <a:t>Unas</a:t>
            </a:r>
            <a:r>
              <a:rPr lang="en-US" dirty="0" smtClean="0"/>
              <a:t>, </a:t>
            </a:r>
            <a:r>
              <a:rPr lang="en-US" dirty="0" err="1"/>
              <a:t>khususnya</a:t>
            </a:r>
            <a:r>
              <a:rPr lang="en-US" dirty="0"/>
              <a:t> yang </a:t>
            </a:r>
            <a:r>
              <a:rPr lang="en-US" dirty="0" err="1"/>
              <a:t>megambi</a:t>
            </a:r>
            <a:r>
              <a:rPr lang="en-US" dirty="0"/>
              <a:t> </a:t>
            </a:r>
            <a:r>
              <a:rPr lang="en-US" dirty="0" err="1"/>
              <a:t>mata</a:t>
            </a:r>
            <a:r>
              <a:rPr lang="en-US" dirty="0"/>
              <a:t> </a:t>
            </a:r>
            <a:r>
              <a:rPr lang="en-US" dirty="0" err="1"/>
              <a:t>kuliah</a:t>
            </a:r>
            <a:r>
              <a:rPr lang="en-US" dirty="0"/>
              <a:t> </a:t>
            </a:r>
            <a:r>
              <a:rPr lang="en-US" dirty="0" err="1"/>
              <a:t>Komunikasi</a:t>
            </a:r>
            <a:r>
              <a:rPr lang="en-US" dirty="0"/>
              <a:t> </a:t>
            </a:r>
            <a:r>
              <a:rPr lang="en-US" dirty="0" err="1"/>
              <a:t>Bisnis</a:t>
            </a:r>
            <a:r>
              <a:rPr lang="en-US" dirty="0"/>
              <a:t> </a:t>
            </a:r>
            <a:r>
              <a:rPr lang="en-US" dirty="0" err="1"/>
              <a:t>dan</a:t>
            </a:r>
            <a:r>
              <a:rPr lang="en-US" dirty="0"/>
              <a:t> </a:t>
            </a:r>
            <a:r>
              <a:rPr lang="en-US" dirty="0" err="1"/>
              <a:t>Manajemen</a:t>
            </a:r>
            <a:r>
              <a:rPr lang="en-US" dirty="0"/>
              <a:t> </a:t>
            </a:r>
            <a:r>
              <a:rPr lang="en-US" dirty="0" err="1"/>
              <a:t>operasi</a:t>
            </a:r>
            <a:r>
              <a:rPr lang="en-US" dirty="0"/>
              <a:t>. </a:t>
            </a:r>
            <a:r>
              <a:rPr lang="en-US" dirty="0" err="1"/>
              <a:t>Sejumlah</a:t>
            </a:r>
            <a:r>
              <a:rPr lang="en-US" dirty="0"/>
              <a:t> 72 </a:t>
            </a:r>
            <a:r>
              <a:rPr lang="en-US" dirty="0" err="1"/>
              <a:t>mahasiswa</a:t>
            </a:r>
            <a:r>
              <a:rPr lang="en-US" dirty="0"/>
              <a:t>.</a:t>
            </a:r>
          </a:p>
        </p:txBody>
      </p:sp>
    </p:spTree>
  </p:cSld>
  <p:clrMapOvr>
    <a:masterClrMapping/>
  </p:clrMapOvr>
  <p:transition spd="slow">
    <p:plu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2133599"/>
          </a:xfrm>
        </p:spPr>
        <p:txBody>
          <a:bodyPr>
            <a:normAutofit fontScale="90000"/>
          </a:bodyPr>
          <a:lstStyle/>
          <a:p>
            <a:r>
              <a:rPr lang="en-US" b="1" dirty="0"/>
              <a:t>BAB IV</a:t>
            </a:r>
            <a:r>
              <a:rPr lang="en-US" dirty="0"/>
              <a:t/>
            </a:r>
            <a:br>
              <a:rPr lang="en-US" dirty="0"/>
            </a:br>
            <a:r>
              <a:rPr lang="en-US" b="1" dirty="0"/>
              <a:t>NAMA KEGIATAN</a:t>
            </a:r>
            <a:r>
              <a:rPr lang="en-US" dirty="0"/>
              <a:t/>
            </a:r>
            <a:br>
              <a:rPr lang="en-US" dirty="0"/>
            </a:br>
            <a:endParaRPr lang="en-US" dirty="0"/>
          </a:p>
        </p:txBody>
      </p:sp>
      <p:sp>
        <p:nvSpPr>
          <p:cNvPr id="3" name="Subtitle 2"/>
          <p:cNvSpPr>
            <a:spLocks noGrp="1"/>
          </p:cNvSpPr>
          <p:nvPr>
            <p:ph type="subTitle" idx="1"/>
          </p:nvPr>
        </p:nvSpPr>
        <p:spPr>
          <a:xfrm>
            <a:off x="1371600" y="3276600"/>
            <a:ext cx="6400800" cy="2362200"/>
          </a:xfrm>
        </p:spPr>
        <p:txBody>
          <a:bodyPr/>
          <a:lstStyle/>
          <a:p>
            <a:r>
              <a:rPr lang="en-US" dirty="0"/>
              <a:t>” </a:t>
            </a:r>
            <a:r>
              <a:rPr lang="en-US" b="1" i="1" dirty="0"/>
              <a:t>Visit Factory: </a:t>
            </a:r>
            <a:r>
              <a:rPr lang="en-US" b="1" i="1" dirty="0" err="1" smtClean="0"/>
              <a:t>Fakultas</a:t>
            </a:r>
            <a:r>
              <a:rPr lang="en-US" b="1" i="1" dirty="0" smtClean="0"/>
              <a:t> </a:t>
            </a:r>
            <a:r>
              <a:rPr lang="en-US" b="1" i="1" dirty="0" err="1" smtClean="0"/>
              <a:t>Ekonomi</a:t>
            </a:r>
            <a:r>
              <a:rPr lang="en-US" b="1" i="1" dirty="0" smtClean="0"/>
              <a:t> </a:t>
            </a:r>
            <a:r>
              <a:rPr lang="en-US" b="1" i="1" dirty="0" err="1" smtClean="0"/>
              <a:t>Universitas</a:t>
            </a:r>
            <a:r>
              <a:rPr lang="en-US" b="1" i="1" dirty="0" smtClean="0"/>
              <a:t> </a:t>
            </a:r>
            <a:r>
              <a:rPr lang="en-US" b="1" i="1" dirty="0" err="1" smtClean="0"/>
              <a:t>Nasional</a:t>
            </a:r>
            <a:r>
              <a:rPr lang="en-US" b="1" i="1" dirty="0" smtClean="0"/>
              <a:t> </a:t>
            </a:r>
            <a:r>
              <a:rPr lang="en-US" b="1" i="1" dirty="0"/>
              <a:t>to </a:t>
            </a:r>
            <a:r>
              <a:rPr lang="en-US" b="1" i="1" dirty="0" err="1"/>
              <a:t>Learnning</a:t>
            </a:r>
            <a:r>
              <a:rPr lang="en-US" b="1" i="1" dirty="0"/>
              <a:t> 2013</a:t>
            </a:r>
            <a:r>
              <a:rPr lang="en-US" dirty="0"/>
              <a:t>“</a:t>
            </a:r>
          </a:p>
          <a:p>
            <a:endParaRPr lang="en-US" dirty="0"/>
          </a:p>
        </p:txBody>
      </p:sp>
    </p:spTree>
  </p:cSld>
  <p:clrMapOvr>
    <a:masterClrMapping/>
  </p:clrMapOvr>
  <p:transition spd="slow">
    <p:plu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2971799"/>
          </a:xfrm>
        </p:spPr>
        <p:txBody>
          <a:bodyPr>
            <a:normAutofit/>
          </a:bodyPr>
          <a:lstStyle/>
          <a:p>
            <a:r>
              <a:rPr lang="en-US" dirty="0" smtClean="0"/>
              <a:t>BAB V</a:t>
            </a:r>
            <a:br>
              <a:rPr lang="en-US" dirty="0" smtClean="0"/>
            </a:br>
            <a:r>
              <a:rPr lang="en-US" dirty="0" smtClean="0"/>
              <a:t>TEMA KEGIATAN</a:t>
            </a:r>
            <a:br>
              <a:rPr lang="en-US" dirty="0" smtClean="0"/>
            </a:br>
            <a:endParaRPr lang="en-US" dirty="0"/>
          </a:p>
        </p:txBody>
      </p:sp>
      <p:sp>
        <p:nvSpPr>
          <p:cNvPr id="3" name="Subtitle 2"/>
          <p:cNvSpPr>
            <a:spLocks noGrp="1"/>
          </p:cNvSpPr>
          <p:nvPr>
            <p:ph type="subTitle" idx="1"/>
          </p:nvPr>
        </p:nvSpPr>
        <p:spPr>
          <a:xfrm>
            <a:off x="914400" y="2895600"/>
            <a:ext cx="6858000" cy="2743200"/>
          </a:xfrm>
        </p:spPr>
        <p:txBody>
          <a:bodyPr/>
          <a:lstStyle/>
          <a:p>
            <a:r>
              <a:rPr lang="en-US" b="1" i="1" dirty="0"/>
              <a:t>”</a:t>
            </a:r>
            <a:r>
              <a:rPr lang="en-US" sz="2800" b="1" i="1" dirty="0"/>
              <a:t> </a:t>
            </a:r>
            <a:r>
              <a:rPr lang="en-US" sz="2800" b="1" i="1" dirty="0" err="1"/>
              <a:t>Kunjungan</a:t>
            </a:r>
            <a:r>
              <a:rPr lang="en-US" sz="2800" b="1" i="1" dirty="0"/>
              <a:t> </a:t>
            </a:r>
            <a:r>
              <a:rPr lang="en-US" sz="2800" b="1" i="1" dirty="0" err="1"/>
              <a:t>Industri</a:t>
            </a:r>
            <a:r>
              <a:rPr lang="en-US" sz="2800" b="1" i="1" dirty="0"/>
              <a:t> </a:t>
            </a:r>
            <a:r>
              <a:rPr lang="en-US" sz="2800" b="1" i="1" dirty="0" err="1"/>
              <a:t>sebagai</a:t>
            </a:r>
            <a:r>
              <a:rPr lang="en-US" sz="2800" b="1" i="1" dirty="0"/>
              <a:t> </a:t>
            </a:r>
            <a:r>
              <a:rPr lang="en-US" sz="2800" b="1" i="1" dirty="0" err="1" smtClean="0"/>
              <a:t>AplikasiPembelajaran</a:t>
            </a:r>
            <a:r>
              <a:rPr lang="en-US" sz="2800" b="1" i="1" dirty="0" smtClean="0"/>
              <a:t> </a:t>
            </a:r>
            <a:r>
              <a:rPr lang="en-US" sz="2800" b="1" i="1" dirty="0"/>
              <a:t>yang </a:t>
            </a:r>
            <a:r>
              <a:rPr lang="en-US" sz="2800" b="1" i="1" dirty="0" err="1"/>
              <a:t>Nyata</a:t>
            </a:r>
            <a:r>
              <a:rPr lang="en-US" sz="2800" dirty="0"/>
              <a:t>”</a:t>
            </a:r>
            <a:r>
              <a:rPr lang="en-US" dirty="0"/>
              <a:t> </a:t>
            </a:r>
          </a:p>
          <a:p>
            <a:endParaRPr lang="en-US" dirty="0"/>
          </a:p>
        </p:txBody>
      </p:sp>
    </p:spTree>
  </p:cSld>
  <p:clrMapOvr>
    <a:masterClrMapping/>
  </p:clrMapOvr>
  <p:transition spd="slow">
    <p:plu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1828799"/>
          </a:xfrm>
        </p:spPr>
        <p:txBody>
          <a:bodyPr>
            <a:normAutofit fontScale="90000"/>
          </a:bodyPr>
          <a:lstStyle/>
          <a:p>
            <a:r>
              <a:rPr lang="en-US" b="1" dirty="0"/>
              <a:t>BAB VI</a:t>
            </a:r>
            <a:r>
              <a:rPr lang="en-US" dirty="0"/>
              <a:t/>
            </a:r>
            <a:br>
              <a:rPr lang="en-US" dirty="0"/>
            </a:br>
            <a:r>
              <a:rPr lang="en-US" b="1" dirty="0"/>
              <a:t>BENTUK KEGIATAN</a:t>
            </a:r>
            <a:r>
              <a:rPr lang="en-US" dirty="0"/>
              <a:t/>
            </a:r>
            <a:br>
              <a:rPr lang="en-US" dirty="0"/>
            </a:br>
            <a:endParaRPr lang="en-US" dirty="0"/>
          </a:p>
        </p:txBody>
      </p:sp>
      <p:sp>
        <p:nvSpPr>
          <p:cNvPr id="3" name="Subtitle 2"/>
          <p:cNvSpPr>
            <a:spLocks noGrp="1"/>
          </p:cNvSpPr>
          <p:nvPr>
            <p:ph type="subTitle" idx="1"/>
          </p:nvPr>
        </p:nvSpPr>
        <p:spPr>
          <a:xfrm>
            <a:off x="1371600" y="2667000"/>
            <a:ext cx="6400800" cy="2971800"/>
          </a:xfrm>
        </p:spPr>
        <p:txBody>
          <a:bodyPr>
            <a:normAutofit/>
          </a:bodyPr>
          <a:lstStyle/>
          <a:p>
            <a:pPr algn="just"/>
            <a:r>
              <a:rPr lang="en-US" dirty="0" err="1"/>
              <a:t>Bentuk</a:t>
            </a:r>
            <a:r>
              <a:rPr lang="en-US" dirty="0"/>
              <a:t> </a:t>
            </a:r>
            <a:r>
              <a:rPr lang="en-US" dirty="0" err="1"/>
              <a:t>kegiatan</a:t>
            </a:r>
            <a:r>
              <a:rPr lang="en-US" dirty="0"/>
              <a:t> </a:t>
            </a:r>
            <a:r>
              <a:rPr lang="en-US" dirty="0" err="1"/>
              <a:t>ini</a:t>
            </a:r>
            <a:r>
              <a:rPr lang="en-US" dirty="0"/>
              <a:t> </a:t>
            </a:r>
            <a:r>
              <a:rPr lang="en-US" dirty="0" err="1"/>
              <a:t>adalah</a:t>
            </a:r>
            <a:r>
              <a:rPr lang="en-US" dirty="0"/>
              <a:t> </a:t>
            </a:r>
            <a:r>
              <a:rPr lang="en-US" dirty="0" err="1"/>
              <a:t>berupa</a:t>
            </a:r>
            <a:r>
              <a:rPr lang="en-US" dirty="0"/>
              <a:t> </a:t>
            </a:r>
            <a:r>
              <a:rPr lang="en-US" dirty="0" err="1"/>
              <a:t>observasi</a:t>
            </a:r>
            <a:r>
              <a:rPr lang="en-US" dirty="0"/>
              <a:t> </a:t>
            </a:r>
            <a:r>
              <a:rPr lang="en-US" dirty="0" err="1"/>
              <a:t>atau</a:t>
            </a:r>
            <a:r>
              <a:rPr lang="en-US" dirty="0"/>
              <a:t> </a:t>
            </a:r>
            <a:r>
              <a:rPr lang="en-US" dirty="0" err="1"/>
              <a:t>pengamatan</a:t>
            </a:r>
            <a:r>
              <a:rPr lang="en-US" dirty="0"/>
              <a:t> </a:t>
            </a:r>
            <a:r>
              <a:rPr lang="en-US" dirty="0" err="1"/>
              <a:t>secara</a:t>
            </a:r>
            <a:r>
              <a:rPr lang="en-US" dirty="0"/>
              <a:t> </a:t>
            </a:r>
            <a:r>
              <a:rPr lang="en-US" dirty="0" err="1"/>
              <a:t>langsung</a:t>
            </a:r>
            <a:r>
              <a:rPr lang="en-US" dirty="0"/>
              <a:t> </a:t>
            </a:r>
            <a:r>
              <a:rPr lang="en-US" dirty="0" err="1"/>
              <a:t>oleh</a:t>
            </a:r>
            <a:r>
              <a:rPr lang="en-US" dirty="0"/>
              <a:t> </a:t>
            </a:r>
            <a:r>
              <a:rPr lang="en-US" dirty="0" err="1"/>
              <a:t>Mahasiswa</a:t>
            </a:r>
            <a:r>
              <a:rPr lang="en-US" dirty="0"/>
              <a:t> yang </a:t>
            </a:r>
            <a:r>
              <a:rPr lang="en-US" dirty="0" err="1"/>
              <a:t>dilaksanakan</a:t>
            </a:r>
            <a:r>
              <a:rPr lang="en-US" dirty="0"/>
              <a:t> </a:t>
            </a:r>
            <a:r>
              <a:rPr lang="en-US" dirty="0" err="1"/>
              <a:t>dilapangan</a:t>
            </a:r>
            <a:r>
              <a:rPr lang="en-US" dirty="0"/>
              <a:t>/ </a:t>
            </a:r>
            <a:r>
              <a:rPr lang="en-US" dirty="0" err="1"/>
              <a:t>perusahaan</a:t>
            </a:r>
            <a:r>
              <a:rPr lang="en-US" dirty="0"/>
              <a:t> </a:t>
            </a:r>
            <a:r>
              <a:rPr lang="en-US" dirty="0" err="1"/>
              <a:t>melalui</a:t>
            </a:r>
            <a:r>
              <a:rPr lang="en-US" dirty="0"/>
              <a:t> </a:t>
            </a:r>
            <a:r>
              <a:rPr lang="en-US" dirty="0" err="1"/>
              <a:t>pembinaan</a:t>
            </a:r>
            <a:r>
              <a:rPr lang="en-US" dirty="0"/>
              <a:t> </a:t>
            </a:r>
            <a:r>
              <a:rPr lang="en-US" dirty="0" err="1"/>
              <a:t>dan</a:t>
            </a:r>
            <a:r>
              <a:rPr lang="en-US" dirty="0"/>
              <a:t> </a:t>
            </a:r>
            <a:r>
              <a:rPr lang="en-US" dirty="0" err="1"/>
              <a:t>pengarahan</a:t>
            </a:r>
            <a:r>
              <a:rPr lang="en-US" dirty="0"/>
              <a:t> </a:t>
            </a:r>
            <a:r>
              <a:rPr lang="en-US" dirty="0" err="1"/>
              <a:t>dari</a:t>
            </a:r>
            <a:r>
              <a:rPr lang="en-US" dirty="0"/>
              <a:t> </a:t>
            </a:r>
            <a:r>
              <a:rPr lang="en-US" dirty="0" err="1"/>
              <a:t>dosen</a:t>
            </a:r>
            <a:r>
              <a:rPr lang="en-US" dirty="0"/>
              <a:t> </a:t>
            </a:r>
            <a:r>
              <a:rPr lang="en-US" dirty="0" err="1"/>
              <a:t>pembimbing</a:t>
            </a:r>
            <a:r>
              <a:rPr lang="en-US" dirty="0"/>
              <a:t> </a:t>
            </a:r>
            <a:r>
              <a:rPr lang="en-US" dirty="0" err="1"/>
              <a:t>serta</a:t>
            </a:r>
            <a:r>
              <a:rPr lang="en-US" dirty="0"/>
              <a:t> </a:t>
            </a:r>
            <a:r>
              <a:rPr lang="en-US" dirty="0" err="1"/>
              <a:t>dibawah</a:t>
            </a:r>
            <a:r>
              <a:rPr lang="en-US" dirty="0"/>
              <a:t> </a:t>
            </a:r>
            <a:r>
              <a:rPr lang="en-US" dirty="0" err="1"/>
              <a:t>pengawasan</a:t>
            </a:r>
            <a:r>
              <a:rPr lang="en-US" dirty="0"/>
              <a:t> </a:t>
            </a:r>
            <a:r>
              <a:rPr lang="en-US" dirty="0" err="1"/>
              <a:t>dan</a:t>
            </a:r>
            <a:r>
              <a:rPr lang="en-US" dirty="0"/>
              <a:t> </a:t>
            </a:r>
            <a:r>
              <a:rPr lang="en-US" dirty="0" err="1"/>
              <a:t>kendali</a:t>
            </a:r>
            <a:r>
              <a:rPr lang="en-US" dirty="0"/>
              <a:t> </a:t>
            </a:r>
            <a:r>
              <a:rPr lang="en-US" dirty="0" err="1"/>
              <a:t>dari</a:t>
            </a:r>
            <a:r>
              <a:rPr lang="en-US" dirty="0"/>
              <a:t> </a:t>
            </a:r>
            <a:r>
              <a:rPr lang="en-US" dirty="0" err="1"/>
              <a:t>pihak</a:t>
            </a:r>
            <a:r>
              <a:rPr lang="en-US" dirty="0"/>
              <a:t> yang </a:t>
            </a:r>
            <a:r>
              <a:rPr lang="en-US" dirty="0" err="1"/>
              <a:t>berwenang</a:t>
            </a:r>
            <a:r>
              <a:rPr lang="en-US" dirty="0"/>
              <a:t> </a:t>
            </a:r>
            <a:r>
              <a:rPr lang="en-US" dirty="0" err="1"/>
              <a:t>di</a:t>
            </a:r>
            <a:r>
              <a:rPr lang="en-US" dirty="0"/>
              <a:t> </a:t>
            </a:r>
            <a:r>
              <a:rPr lang="en-US" dirty="0" err="1"/>
              <a:t>perusahaan</a:t>
            </a:r>
            <a:r>
              <a:rPr lang="en-US" dirty="0"/>
              <a:t> yang </a:t>
            </a:r>
            <a:r>
              <a:rPr lang="en-US" dirty="0" err="1"/>
              <a:t>terkait</a:t>
            </a:r>
            <a:r>
              <a:rPr lang="en-US" dirty="0"/>
              <a:t>. </a:t>
            </a:r>
          </a:p>
        </p:txBody>
      </p:sp>
    </p:spTree>
  </p:cSld>
  <p:clrMapOvr>
    <a:masterClrMapping/>
  </p:clrMapOvr>
  <p:transition spd="slow">
    <p:plu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118</TotalTime>
  <Words>851</Words>
  <Application>Microsoft Office PowerPoint</Application>
  <PresentationFormat>On-screen Show (4:3)</PresentationFormat>
  <Paragraphs>144</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Flow</vt:lpstr>
      <vt:lpstr> CONTOH LAPORAN PERTANGGUNGJAWABAN (LPJ)</vt:lpstr>
      <vt:lpstr>Globalisasi yang pada gilirannnya disusul dengan perdagangan bebas merupakan tantangan nyata yang harus dihadapi. Kesiapan generasi muda sebagai penerus bangsa dalam menghadapinya akan menentukan apakah globalisasi tersebut merupakan ancaman ataukah suatu kendaraan menuju kemajuan untuk menggapai kehidupan yang lebih baik. Maka sebagai generasi penerus bangsa sangat dibutuhkan kompetensi yang memadai untuk terjun dalam persaingan global tersebut.</vt:lpstr>
      <vt:lpstr>Kunjungan industri merupakan salah satu kegiatan mahasiswa Fak.Ekonomi Unas yang diadakan sebagai praktik nyata mata kuliah dengan tujuan untuk memperluas wawasan dan menambah pengalaman serta meningkatkan kualitas belajar mengajar dalam mengaplikasikan teori yang diajarkan dan dipelajari.       Kunjungan industri merupakan salah satu upaya pembelajaran yang dilakukan dengan metode observasi langsung. Melalui metode ini diharapkan akan tercipta pembelajaran yang efektif, sehingga mahasiswa lebih memahami aplikasi teori-teori yang diajarkan selama kuliah. </vt:lpstr>
      <vt:lpstr>MAKSUD  Peserta dapat memahami dan membandingkan secara langsung realitas kerja yang ada di lapangan dengan ilmu (teori) dari apa yang telah dipelajari.  Memperluas cakrawala berfikir mahasiswa  Terjalinnya pola hubungan mutualisme antara perusahaan selaku dunia usaha dengan aktivitas akademika  </vt:lpstr>
      <vt:lpstr>TUJUAN  Menggali ilmu dan pengalaman dari objek lapangan  Menjalin hubungan kerja antara perusahaan/ pelaku usaha dengan aktivitas akademika  Memperkenalkan dunia usaha yang sesungguhnya kepada mahasiswa  Menyeimbangkan pola pikir dan pola kerja yang dinamis  </vt:lpstr>
      <vt:lpstr>BAB III SASARAN</vt:lpstr>
      <vt:lpstr>BAB IV NAMA KEGIATAN </vt:lpstr>
      <vt:lpstr>BAB V TEMA KEGIATAN </vt:lpstr>
      <vt:lpstr>BAB VI BENTUK KEGIATAN </vt:lpstr>
      <vt:lpstr>BAB VII PELAKSANAAN </vt:lpstr>
      <vt:lpstr>BAB VIII REALISASI ACARA Terlampir(lampiran 1)  </vt:lpstr>
      <vt:lpstr>BAB X RINCIAN ANGGARAN Terlampir (lampiran 3) </vt:lpstr>
      <vt:lpstr>BAB XI PENYELENGGARA</vt:lpstr>
      <vt:lpstr>BAB XII HASIL KEGIATAN </vt:lpstr>
      <vt:lpstr>Keterlambatan peserta kunjungan berakibat pada perubahan jadwal. Pemberangkatan tertunda untuk menunggu panitia. Keputusan tersebut berakibat pada berubahnya rencana awal. Termasuk keterlambatan sampai di tujuan. Selain itu, terdapat perubahan rencana awal, yaitu berkunjung ke salah satu pusat kota Bandung yang harus dibatalkan mengingat adanya beberapa halangan dan pertimbangan yang muncul. Halangan yang ada adalah waktu yang tidak memungkinkan ditambah dengan tidak mendapatkannya pemberhentian bus yang seharusnya, yang berakibat salah satu rencana sesuai yang dibuat harus dihilangkan.  </vt:lpstr>
      <vt:lpstr>Di tempat tujuan, peserta mempunyai tugas untuk memperoleh sebanyak mungkin informasi terkait produksi di perusahaan PT Sidomuncul tbk. Di mulai dari pengenalan bahan baku yang masih mentah kemudian dilanjutkan dengan pengolahan berbagai macam bahan baku yang masing-masing berbeda pengolahannya. Selanjutnya peserta juga dapat melihat lab-lab tempat uji kelayakan obat, penentuan komposisi obat, dan juga bagian pengemasan pada akhir sesi. Seselesai mengeksplorasi pabrik, peserta mendapat kesempatan untuk melihat kebun binatang mini milik perusahaan yang tidak jauh dari pabrik. Kemudian dilanjutkan dengan sesi ramah tamah dan penyerahan kenang-kenangan kepada masing-masing pihak, pihak panitia dan perusahaan.  Rencana sampai di kampus ternyata juga tidak sesuai denga rencana. Faktor utamanya adalah kemacetan sepanjang jalur antara Jakarta-Bandung.  </vt:lpstr>
      <vt:lpstr>BAB XIII HAMBATAN </vt:lpstr>
      <vt:lpstr>BAB XIV SARAN </vt:lpstr>
      <vt:lpstr>BAB XV PENUTUP </vt:lpstr>
      <vt:lpstr>PANITIA PELAKSANA VISIT FACTORY WIDYA WIWAHA VISITTING TO LEARNNING 2013   Ketua panitia :  Aris Darmawan  NIM : 111112580    Sekretaris       : Condro Riyanto  NIM : 111112707        Ketua                                                                               Ketua  Himpunan Mahasiswa Jurusan Manajemen       Himpunan Mahasiswa Jurusan Akuntansi          Nofita Aminatun                                                                     Sholekah    ` Nuryanto     NIM : 111112662                                                          NIM : 111212685  Mengetahui,  Presiden Badan Eksekutif Mahasiswa      Sulis Nurbaika</vt:lpstr>
      <vt:lpstr>Menyetujui ,        Ketua STIE Widya Wiwaha                           Wakil Ketua STIEWidya Wiwaha                                                                                Bidang Kemahasiswaan          Moh. Mahsun, SE., Msi. Akt.                     Drs. Muda Setiahamid, MM. Akt.</vt:lpstr>
      <vt:lpstr>Lampiran 1 RANGKAIAN ACARA VISIT FACTORY ” WIDYA WIWAHA VISITTING TO LEARNNING 3013″</vt:lpstr>
      <vt:lpstr>Lampiran 2   SUSUNAN KEPANITIAAN KEGIATAN VISIT FACTORY“WIDYA WIWAHA VISITTING TO LEARNNING 2013″</vt:lpstr>
      <vt:lpstr>Lampiran 3   LAPORAN PERTANGGUNGJAWABAN DANA ” VISIT FACTORY WIDYA WIWAHA VISITTING TO LEARNNING 2013″</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BAB I PENDAHULUAN</dc:title>
  <dc:creator>User</dc:creator>
  <cp:lastModifiedBy>iwan</cp:lastModifiedBy>
  <cp:revision>35</cp:revision>
  <dcterms:created xsi:type="dcterms:W3CDTF">2014-12-15T14:53:52Z</dcterms:created>
  <dcterms:modified xsi:type="dcterms:W3CDTF">2015-09-09T00:39:45Z</dcterms:modified>
</cp:coreProperties>
</file>